
<file path=[Content_Types].xml><?xml version="1.0" encoding="utf-8"?>
<Types xmlns="http://schemas.openxmlformats.org/package/2006/content-types">
  <Default Extension="xml" ContentType="application/xml"/>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5"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95" r:id="rId11"/>
    <p:sldId id="296" r:id="rId12"/>
    <p:sldId id="265" r:id="rId13"/>
    <p:sldId id="267" r:id="rId14"/>
    <p:sldId id="290" r:id="rId15"/>
    <p:sldId id="270" r:id="rId16"/>
    <p:sldId id="285" r:id="rId17"/>
    <p:sldId id="286" r:id="rId18"/>
    <p:sldId id="287" r:id="rId19"/>
    <p:sldId id="288" r:id="rId20"/>
    <p:sldId id="276" r:id="rId21"/>
    <p:sldId id="281" r:id="rId22"/>
    <p:sldId id="268" r:id="rId23"/>
    <p:sldId id="269" r:id="rId24"/>
    <p:sldId id="291" r:id="rId25"/>
    <p:sldId id="292" r:id="rId26"/>
    <p:sldId id="293" r:id="rId27"/>
    <p:sldId id="294" r:id="rId28"/>
    <p:sldId id="297" r:id="rId29"/>
    <p:sldId id="298" r:id="rId30"/>
    <p:sldId id="299" r:id="rId31"/>
    <p:sldId id="300" r:id="rId32"/>
    <p:sldId id="282" r:id="rId33"/>
    <p:sldId id="283" r:id="rId34"/>
    <p:sldId id="284" r:id="rId35"/>
    <p:sldId id="266" r:id="rId36"/>
    <p:sldId id="279" r:id="rId37"/>
    <p:sldId id="271" r:id="rId38"/>
    <p:sldId id="272" r:id="rId39"/>
    <p:sldId id="273" r:id="rId40"/>
    <p:sldId id="274" r:id="rId41"/>
    <p:sldId id="275" r:id="rId42"/>
    <p:sldId id="277" r:id="rId43"/>
    <p:sldId id="278" r:id="rId44"/>
    <p:sldId id="280" r:id="rId45"/>
    <p:sldId id="289" r:id="rId4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A85CA9E-FC41-4E3A-AF80-054EF3670DD7}">
  <a:tblStyle styleId="{2A85CA9E-FC41-4E3A-AF80-054EF3670DD7}"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A5F72890-7F88-49F3-90B5-8ED88D3287E4}" styleName="Table_1"/>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02" d="100"/>
          <a:sy n="102" d="100"/>
        </p:scale>
        <p:origin x="-36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1"/>
            <a:ext cx="2971799" cy="4572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884612" y="8685211"/>
            <a:ext cx="2971799" cy="457200"/>
          </a:xfrm>
          <a:prstGeom prst="rect">
            <a:avLst/>
          </a:prstGeom>
          <a:noFill/>
          <a:ln>
            <a:noFill/>
          </a:ln>
        </p:spPr>
        <p:txBody>
          <a:bodyPr lIns="91425" tIns="91425" rIns="91425" bIns="91425" anchor="b"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853340873"/>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4" name="Shape 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300/F(MHZ)</a:t>
            </a:r>
            <a:r>
              <a:rPr lang="en-US" baseline="0" dirty="0" smtClean="0"/>
              <a:t> = ¼ </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433067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US"/>
              <a:t>SWR results when there is an imperfect match between the feedline and the antenna.  </a:t>
            </a:r>
          </a:p>
          <a:p>
            <a:pPr rtl="0">
              <a:spcBef>
                <a:spcPts val="0"/>
              </a:spcBef>
              <a:buNone/>
            </a:pPr>
            <a:r>
              <a:rPr lang="en-US"/>
              <a:t>Waves traveling toward the radiating part of the antenna meets waves being reflected back down the feed line. </a:t>
            </a:r>
          </a:p>
          <a:p>
            <a:pPr>
              <a:spcBef>
                <a:spcPts val="0"/>
              </a:spcBef>
              <a:buNone/>
            </a:pPr>
            <a:r>
              <a:rPr lang="en-US"/>
              <a:t>These waves will interfere with each other at certain points along the feedline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As we saw earlier electromagnetic radiation from an antenna is made up of two components, the E (electric) field and the H (magnetic) field.  These two fields occur 90 degrees out of phase with each other.  Added together these two fields make up a single electromagnetic field.  Except for some absorption by the earth the total energy in the radiated wave remains constant in space.  As the distance from the antenna increases the energy of the wave decreases. </a:t>
            </a:r>
          </a:p>
          <a:p>
            <a:pPr marL="0" marR="0" lvl="0" indent="0" algn="l" rtl="0">
              <a:spcBef>
                <a:spcPts val="0"/>
              </a:spcBef>
              <a:buFont typeface="Arial"/>
              <a:buNone/>
            </a:pPr>
            <a:endParaRPr sz="1800" b="0" i="0" u="none" strike="noStrike" cap="none" baseline="0"/>
          </a:p>
          <a:p>
            <a:pPr marL="0" marR="0" lvl="0" indent="0" algn="l" rtl="0">
              <a:spcBef>
                <a:spcPts val="0"/>
              </a:spcBef>
              <a:buSzPct val="25000"/>
              <a:buFont typeface="Arial"/>
              <a:buNone/>
            </a:pPr>
            <a:r>
              <a:rPr lang="en-US" sz="1800" b="0" i="0" u="none" strike="noStrike" cap="none" baseline="0"/>
              <a:t>Radio waves travel along the wire at a rate of approximately 300,000,000 meters per second.  The length of an antenna must be such that a wave will travel from one end to the other and back during the period of 1 cycle of rf voltage.  This is known as wavelength.  The wavelength is found by dividing the rate of travel by the frequency. i.e. 300M/50Mhz = 6 meters </a:t>
            </a:r>
          </a:p>
          <a:p>
            <a:pPr marL="0" marR="0" lvl="0" indent="0" algn="l" rtl="0">
              <a:spcBef>
                <a:spcPts val="0"/>
              </a:spcBef>
              <a:buFont typeface="Arial"/>
              <a:buNone/>
            </a:pPr>
            <a:endParaRPr sz="1800" b="0" i="0" u="none" strike="noStrike" cap="none" baseline="0"/>
          </a:p>
          <a:p>
            <a:pPr marL="0" marR="0" lvl="0" indent="0" algn="l" rtl="0">
              <a:spcBef>
                <a:spcPts val="0"/>
              </a:spcBef>
              <a:buSzPct val="25000"/>
              <a:buFont typeface="Arial"/>
              <a:buNone/>
            </a:pPr>
            <a:r>
              <a:rPr lang="en-US" sz="1800" b="0" i="0" u="none" strike="noStrike" cap="none" baseline="0"/>
              <a:t>As we see here, the maximum movement of electrons is in the center of the antenna at all times.  This means the center of the antenna is a low impedance point.  A node is a low point and a loop is a high point for both current and voltage.  </a:t>
            </a:r>
          </a:p>
          <a:p>
            <a:pPr>
              <a:spcBef>
                <a:spcPts val="0"/>
              </a:spcBef>
              <a:buNone/>
            </a:pPr>
            <a:endParaRPr sz="1800" b="0" i="0" u="none" strike="noStrike" cap="none" baseline="0"/>
          </a:p>
        </p:txBody>
      </p:sp>
      <p:sp>
        <p:nvSpPr>
          <p:cNvPr id="115" name="Shape 11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Antennas can be defined as a conductor or a group of conductors used either for transmitting or receiving electromagnetic energy.  As previously mentioned, common practice today is to use the same antenna for both transmit and receive, assuming the transmit and receive frequencies are the same. </a:t>
            </a:r>
          </a:p>
          <a:p>
            <a:pPr marL="0" marR="0" lvl="0" indent="0" algn="l" rtl="0">
              <a:spcBef>
                <a:spcPts val="0"/>
              </a:spcBef>
              <a:buFont typeface="Arial"/>
              <a:buNone/>
            </a:pPr>
            <a:endParaRPr sz="1800" b="0" i="0" u="none" strike="noStrike" cap="none" baseline="0"/>
          </a:p>
          <a:p>
            <a:pPr marL="0" marR="0" lvl="0" indent="0" algn="l" rtl="0">
              <a:spcBef>
                <a:spcPts val="0"/>
              </a:spcBef>
              <a:buSzPct val="25000"/>
              <a:buFont typeface="Arial"/>
              <a:buNone/>
            </a:pPr>
            <a:r>
              <a:rPr lang="en-US" sz="1800" b="0" i="0" u="none" strike="noStrike" cap="none" baseline="0"/>
              <a:t>In general the various properties of an antenna apply equally whether transmitting or receiving.  For example directive properties of a transmitting antenna will apply as well when the antenna is used for receive purposes.  This is knows as reciprocity.</a:t>
            </a:r>
          </a:p>
          <a:p>
            <a:pPr marL="0" marR="0" lvl="0" indent="0" algn="l" rtl="0">
              <a:spcBef>
                <a:spcPts val="0"/>
              </a:spcBef>
              <a:buFont typeface="Arial"/>
              <a:buNone/>
            </a:pPr>
            <a:endParaRPr sz="1800" b="0" i="0" u="none" strike="noStrike" cap="none" baseline="0"/>
          </a:p>
          <a:p>
            <a:pPr marL="0" marR="0" lvl="0" indent="0" algn="l" rtl="0">
              <a:spcBef>
                <a:spcPts val="0"/>
              </a:spcBef>
              <a:buSzPct val="25000"/>
              <a:buFont typeface="Arial"/>
              <a:buNone/>
            </a:pPr>
            <a:r>
              <a:rPr lang="en-US" sz="1800" b="0" i="0" u="none" strike="noStrike" cap="none" baseline="0"/>
              <a:t>Likewise, any gain exhibited by an antenna will also apply equally to both transmit and receive.</a:t>
            </a:r>
          </a:p>
          <a:p>
            <a:pPr marL="0" marR="0" lvl="0" indent="0" algn="l" rtl="0">
              <a:spcBef>
                <a:spcPts val="0"/>
              </a:spcBef>
              <a:buFont typeface="Arial"/>
              <a:buNone/>
            </a:pPr>
            <a:endParaRPr sz="1800" b="0" i="0" u="none" strike="noStrike" cap="none" baseline="0"/>
          </a:p>
          <a:p>
            <a:pPr marL="0" marR="0" lvl="0" indent="0" algn="l" rtl="0">
              <a:spcBef>
                <a:spcPts val="0"/>
              </a:spcBef>
              <a:buSzPct val="25000"/>
              <a:buFont typeface="Arial"/>
              <a:buNone/>
            </a:pPr>
            <a:r>
              <a:rPr lang="en-US" sz="1800" b="0" i="0" u="none" strike="noStrike" cap="none" baseline="0"/>
              <a:t>There are three standard antenna polarities – Circular, horizontal and vertical.  The maximum amount of electrical energy transfer takes place when both the transmit and receive antennas are oriented in the same direction. </a:t>
            </a:r>
          </a:p>
        </p:txBody>
      </p:sp>
      <p:sp>
        <p:nvSpPr>
          <p:cNvPr id="184" name="Shape 184"/>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40" name="Shape 4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41" name="Shape 41"/>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US"/>
              <a:t>A perfect antenna would radiate 100% of the transmitted power without any tuner. </a:t>
            </a:r>
          </a:p>
          <a:p>
            <a:pPr rtl="0">
              <a:spcBef>
                <a:spcPts val="0"/>
              </a:spcBef>
              <a:buNone/>
            </a:pPr>
            <a:r>
              <a:rPr lang="en-US"/>
              <a:t>The half wave dipole is considered the simplest antenna to construct.  </a:t>
            </a:r>
          </a:p>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US" dirty="0" smtClean="0"/>
              <a:t>Droppin</a:t>
            </a:r>
            <a:r>
              <a:rPr lang="en-US" baseline="0" dirty="0" smtClean="0"/>
              <a:t>g the legs of </a:t>
            </a:r>
            <a:r>
              <a:rPr lang="en-US" baseline="0" dirty="0" err="1" smtClean="0"/>
              <a:t>diapole</a:t>
            </a:r>
            <a:r>
              <a:rPr lang="en-US" baseline="0" dirty="0" smtClean="0"/>
              <a:t> into an inverted V shape has two effects</a:t>
            </a:r>
          </a:p>
          <a:p>
            <a:pPr marL="228600" lvl="0" indent="-228600" rtl="0">
              <a:spcBef>
                <a:spcPts val="0"/>
              </a:spcBef>
              <a:buAutoNum type="arabicParenBoth"/>
            </a:pPr>
            <a:r>
              <a:rPr lang="en-US" baseline="0" dirty="0" smtClean="0"/>
              <a:t> Reduce the feed point impedance to more closely match 50-ohms</a:t>
            </a:r>
          </a:p>
          <a:p>
            <a:pPr marL="228600" lvl="0" indent="-228600" rtl="0">
              <a:spcBef>
                <a:spcPts val="0"/>
              </a:spcBef>
              <a:buAutoNum type="arabicParenBoth"/>
            </a:pPr>
            <a:r>
              <a:rPr lang="en-US" baseline="0" dirty="0" smtClean="0"/>
              <a:t> Helps to lower the takeoff angle of the radiated signal. </a:t>
            </a:r>
          </a:p>
          <a:p>
            <a:pPr marL="0" lvl="0" indent="0" rtl="0">
              <a:spcBef>
                <a:spcPts val="0"/>
              </a:spcBef>
              <a:buNone/>
            </a:pPr>
            <a:endParaRPr dirty="0"/>
          </a:p>
          <a:p>
            <a:pPr lvl="0" rtl="0">
              <a:spcBef>
                <a:spcPts val="0"/>
              </a:spcBef>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lphaUcParenR"/>
              <a:tabLst/>
              <a:defRPr/>
            </a:pPr>
            <a:r>
              <a:rPr lang="en-US" dirty="0" smtClean="0"/>
              <a:t>½ wave dipole</a:t>
            </a:r>
          </a:p>
          <a:p>
            <a:pPr marL="228600" marR="0" indent="-228600" algn="l" defTabSz="457200" rtl="0" eaLnBrk="1" fontAlgn="auto" latinLnBrk="0" hangingPunct="1">
              <a:lnSpc>
                <a:spcPct val="100000"/>
              </a:lnSpc>
              <a:spcBef>
                <a:spcPts val="0"/>
              </a:spcBef>
              <a:spcAft>
                <a:spcPts val="0"/>
              </a:spcAft>
              <a:buClrTx/>
              <a:buSzTx/>
              <a:buFontTx/>
              <a:buAutoNum type="alphaUcParenR"/>
              <a:tabLst/>
              <a:defRPr/>
            </a:pPr>
            <a:r>
              <a:rPr lang="en-US" dirty="0" smtClean="0"/>
              <a:t>3/2 wave lengths</a:t>
            </a:r>
          </a:p>
          <a:p>
            <a:pPr marL="228600" marR="0" indent="-228600" algn="l" defTabSz="457200" rtl="0" eaLnBrk="1" fontAlgn="auto" latinLnBrk="0" hangingPunct="1">
              <a:lnSpc>
                <a:spcPct val="100000"/>
              </a:lnSpc>
              <a:spcBef>
                <a:spcPts val="0"/>
              </a:spcBef>
              <a:spcAft>
                <a:spcPts val="0"/>
              </a:spcAft>
              <a:buClrTx/>
              <a:buSzTx/>
              <a:buFontTx/>
              <a:buAutoNum type="alphaUcParenR"/>
              <a:tabLst/>
              <a:defRPr/>
            </a:pPr>
            <a:r>
              <a:rPr lang="en-US" dirty="0" smtClean="0"/>
              <a:t>Large multiple of half</a:t>
            </a:r>
            <a:r>
              <a:rPr lang="en-US" baseline="0" dirty="0" smtClean="0"/>
              <a:t> wave lengths</a:t>
            </a:r>
          </a:p>
          <a:p>
            <a:pPr marL="228600" marR="0" indent="-228600" algn="l" defTabSz="457200" rtl="0" eaLnBrk="1" fontAlgn="auto" latinLnBrk="0" hangingPunct="1">
              <a:lnSpc>
                <a:spcPct val="100000"/>
              </a:lnSpc>
              <a:spcBef>
                <a:spcPts val="0"/>
              </a:spcBef>
              <a:spcAft>
                <a:spcPts val="0"/>
              </a:spcAft>
              <a:buClrTx/>
              <a:buSzTx/>
              <a:buFontTx/>
              <a:buAutoNum type="alphaUcParenR"/>
              <a:tabLst/>
              <a:defRPr/>
            </a:pPr>
            <a:r>
              <a:rPr lang="en-US" baseline="0" dirty="0" smtClean="0"/>
              <a:t>½ wave length with reflector</a:t>
            </a:r>
          </a:p>
          <a:p>
            <a:pPr marL="228600" marR="0" indent="-228600" algn="l" defTabSz="457200" rtl="0" eaLnBrk="1" fontAlgn="auto" latinLnBrk="0" hangingPunct="1">
              <a:lnSpc>
                <a:spcPct val="100000"/>
              </a:lnSpc>
              <a:spcBef>
                <a:spcPts val="0"/>
              </a:spcBef>
              <a:spcAft>
                <a:spcPts val="0"/>
              </a:spcAft>
              <a:buClrTx/>
              <a:buSzTx/>
              <a:buFontTx/>
              <a:buAutoNum type="alphaUcParenR"/>
              <a:tabLst/>
              <a:defRPr/>
            </a:pPr>
            <a:r>
              <a:rPr lang="en-US" baseline="0" dirty="0" smtClean="0"/>
              <a:t>½ wave length with reflector and director</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294041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meters can be used for 10kHz to 30Mhz</a:t>
            </a:r>
            <a:r>
              <a:rPr lang="en-US" baseline="0" dirty="0" smtClean="0"/>
              <a:t> </a:t>
            </a:r>
          </a:p>
          <a:p>
            <a:endParaRPr lang="en-US" dirty="0" smtClean="0"/>
          </a:p>
          <a:p>
            <a:r>
              <a:rPr lang="en-US" dirty="0" smtClean="0"/>
              <a:t>Benefits of</a:t>
            </a:r>
            <a:r>
              <a:rPr lang="en-US" baseline="0" dirty="0" smtClean="0"/>
              <a:t> a loop antenna:</a:t>
            </a:r>
          </a:p>
          <a:p>
            <a:r>
              <a:rPr lang="en-US" baseline="0" dirty="0" smtClean="0"/>
              <a:t>	Good immunity to electrical noise	</a:t>
            </a:r>
          </a:p>
          <a:p>
            <a:r>
              <a:rPr lang="en-US" baseline="0" dirty="0" smtClean="0"/>
              <a:t>	Very </a:t>
            </a:r>
            <a:r>
              <a:rPr lang="en-US" baseline="0" dirty="0" err="1" smtClean="0"/>
              <a:t>broadbanded</a:t>
            </a:r>
            <a:endParaRPr lang="en-US" baseline="0" dirty="0" smtClean="0"/>
          </a:p>
          <a:p>
            <a:r>
              <a:rPr lang="en-US" baseline="0" dirty="0" smtClean="0"/>
              <a:t>	Has predictable performance</a:t>
            </a:r>
          </a:p>
          <a:p>
            <a:r>
              <a:rPr lang="en-US" baseline="0" dirty="0" smtClean="0"/>
              <a:t>	Good response to high angle and low angle long distance communications</a:t>
            </a:r>
          </a:p>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833248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SzPct val="25000"/>
              <a:buFont typeface="Arial"/>
              <a:buNone/>
            </a:pPr>
            <a:r>
              <a:rPr lang="en-US" sz="1800" b="0" i="0" u="none" strike="noStrike" cap="none" baseline="0"/>
              <a:t> To explain this lets use the following scenario.</a:t>
            </a:r>
          </a:p>
          <a:p>
            <a:pPr marL="0" marR="0" lvl="0" indent="0" algn="l" rtl="0">
              <a:lnSpc>
                <a:spcPct val="90000"/>
              </a:lnSpc>
              <a:spcBef>
                <a:spcPts val="0"/>
              </a:spcBef>
              <a:buSzPct val="25000"/>
              <a:buFont typeface="Arial"/>
              <a:buNone/>
            </a:pPr>
            <a:r>
              <a:rPr lang="en-US" sz="1800" b="0" i="0" u="none" strike="noStrike" cap="none" baseline="0"/>
              <a:t>In View (A)  we take a length of wire and cut it exactly in half.  We then place a high-frequency generator and set it so that each half of the wire is ¼ wavelength of the output.  This would be known as a dipole antenna.</a:t>
            </a:r>
          </a:p>
          <a:p>
            <a:pPr marL="0" marR="0" lvl="0" indent="0" algn="l" rtl="0">
              <a:lnSpc>
                <a:spcPct val="90000"/>
              </a:lnSpc>
              <a:spcBef>
                <a:spcPts val="0"/>
              </a:spcBef>
              <a:buFont typeface="Arial"/>
              <a:buNone/>
            </a:pPr>
            <a:endParaRPr sz="1800" b="0" i="0" u="none" strike="noStrike" cap="none" baseline="0"/>
          </a:p>
          <a:p>
            <a:pPr marL="0" marR="0" lvl="0" indent="0" algn="l" rtl="0">
              <a:lnSpc>
                <a:spcPct val="90000"/>
              </a:lnSpc>
              <a:spcBef>
                <a:spcPts val="0"/>
              </a:spcBef>
              <a:buSzPct val="25000"/>
              <a:buFont typeface="Arial"/>
              <a:buNone/>
            </a:pPr>
            <a:r>
              <a:rPr lang="en-US" sz="1800" b="0" i="0" u="none" strike="noStrike" cap="none" baseline="0"/>
              <a:t> At a given point in time the right side of the generator is positive and the left side is negative. </a:t>
            </a:r>
          </a:p>
          <a:p>
            <a:pPr marL="0" marR="0" lvl="0" indent="0" algn="l" rtl="0">
              <a:lnSpc>
                <a:spcPct val="90000"/>
              </a:lnSpc>
              <a:spcBef>
                <a:spcPts val="0"/>
              </a:spcBef>
              <a:buSzPct val="25000"/>
              <a:buFont typeface="Arial"/>
              <a:buNone/>
            </a:pPr>
            <a:r>
              <a:rPr lang="en-US" sz="1800" b="0" i="0" u="none" strike="noStrike" cap="none" baseline="0"/>
              <a:t>Since like charges repel each other electrons will flow AWAY from the negative terminal as far as possible. At the same time they will be attracted to the positive terminal.  In general the over all current will be the same over the antenna as a whole but will vary at any given point at any time as shown in view B.</a:t>
            </a:r>
          </a:p>
          <a:p>
            <a:pPr marL="0" marR="0" lvl="0" indent="0" algn="l" rtl="0">
              <a:lnSpc>
                <a:spcPct val="90000"/>
              </a:lnSpc>
              <a:spcBef>
                <a:spcPts val="0"/>
              </a:spcBef>
              <a:buFont typeface="Arial"/>
              <a:buNone/>
            </a:pPr>
            <a:endParaRPr sz="1800" b="0" i="0" u="none" strike="noStrike" cap="none" baseline="0"/>
          </a:p>
          <a:p>
            <a:pPr marL="0" marR="0" lvl="0" indent="0" algn="l" rtl="0">
              <a:lnSpc>
                <a:spcPct val="90000"/>
              </a:lnSpc>
              <a:spcBef>
                <a:spcPts val="0"/>
              </a:spcBef>
              <a:buSzPct val="25000"/>
              <a:buFont typeface="Arial"/>
              <a:buNone/>
            </a:pPr>
            <a:r>
              <a:rPr lang="en-US" sz="1800" b="0" i="0" u="none" strike="noStrike" cap="none" baseline="0"/>
              <a:t>One-quarter cycle after electrons have begun to flow, the generator will develop maximum voltage and the current will decrease to zero.  At that exact point in time the condition depicted in view C will exist, a maximum number of electrons will be at the left end of the wire and a minimum number on the right end. </a:t>
            </a:r>
          </a:p>
          <a:p>
            <a:pPr marL="0" marR="0" lvl="0" indent="0" algn="l" rtl="0">
              <a:lnSpc>
                <a:spcPct val="90000"/>
              </a:lnSpc>
              <a:spcBef>
                <a:spcPts val="0"/>
              </a:spcBef>
              <a:buFont typeface="Arial"/>
              <a:buNone/>
            </a:pPr>
            <a:endParaRPr sz="1800" b="0" i="0" u="none" strike="noStrike" cap="none" baseline="0"/>
          </a:p>
          <a:p>
            <a:pPr marL="0" marR="0" lvl="0" indent="0" algn="l" rtl="0">
              <a:lnSpc>
                <a:spcPct val="90000"/>
              </a:lnSpc>
              <a:spcBef>
                <a:spcPts val="0"/>
              </a:spcBef>
              <a:buSzPct val="25000"/>
              <a:buFont typeface="Arial"/>
              <a:buNone/>
            </a:pPr>
            <a:r>
              <a:rPr lang="en-US" sz="1800" b="0" i="0" u="none" strike="noStrike" cap="none" baseline="0"/>
              <a:t>From this we can conclude that:</a:t>
            </a:r>
          </a:p>
          <a:p>
            <a:pPr marL="0" marR="0" lvl="0" indent="0" algn="l" rtl="0">
              <a:lnSpc>
                <a:spcPct val="90000"/>
              </a:lnSpc>
              <a:spcBef>
                <a:spcPts val="0"/>
              </a:spcBef>
              <a:buClr>
                <a:srgbClr val="000000"/>
              </a:buClr>
              <a:buSzPct val="100000"/>
              <a:buFont typeface="Arial"/>
              <a:buAutoNum type="alphaLcPeriod"/>
            </a:pPr>
            <a:r>
              <a:rPr lang="en-US" sz="1800" b="0" i="0" u="none" strike="noStrike" cap="none" baseline="0"/>
              <a:t>Current flows in the antenna with the amplitude that varies with generator voltage</a:t>
            </a:r>
          </a:p>
          <a:p>
            <a:pPr marL="0" marR="0" lvl="0" indent="0" algn="l" rtl="0">
              <a:lnSpc>
                <a:spcPct val="90000"/>
              </a:lnSpc>
              <a:spcBef>
                <a:spcPts val="0"/>
              </a:spcBef>
              <a:buClr>
                <a:srgbClr val="000000"/>
              </a:buClr>
              <a:buSzPct val="100000"/>
              <a:buFont typeface="Arial"/>
              <a:buAutoNum type="alphaLcPeriod"/>
            </a:pPr>
            <a:r>
              <a:rPr lang="en-US" sz="1800" b="0" i="0" u="none" strike="noStrike" cap="none" baseline="0"/>
              <a:t> A sinusoidal distribution of charge exist on the antenna. Every half cycle the charge reverses polarity.</a:t>
            </a:r>
          </a:p>
          <a:p>
            <a:pPr marL="0" marR="0" lvl="0" indent="0" algn="l" rtl="0">
              <a:lnSpc>
                <a:spcPct val="90000"/>
              </a:lnSpc>
              <a:spcBef>
                <a:spcPts val="0"/>
              </a:spcBef>
              <a:buClr>
                <a:srgbClr val="000000"/>
              </a:buClr>
              <a:buSzPct val="100000"/>
              <a:buFont typeface="Arial"/>
              <a:buAutoNum type="alphaLcPeriod"/>
            </a:pPr>
            <a:r>
              <a:rPr lang="en-US" sz="1800" b="0" i="0" u="none" strike="noStrike" cap="none" baseline="0"/>
              <a:t> The sinusoidal variation in charge magnitude lags the sinusoidal variation in current by ¼ cycle. </a:t>
            </a:r>
          </a:p>
          <a:p>
            <a:pPr>
              <a:spcBef>
                <a:spcPts val="0"/>
              </a:spcBef>
              <a:buNone/>
            </a:pPr>
            <a:endParaRPr sz="1800" b="0" i="0" u="none" strike="noStrike" cap="none" baseline="0"/>
          </a:p>
        </p:txBody>
      </p:sp>
      <p:sp>
        <p:nvSpPr>
          <p:cNvPr id="107" name="Shape 10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SzPct val="25000"/>
              <a:buFont typeface="Arial"/>
              <a:buNone/>
            </a:pPr>
            <a:r>
              <a:rPr lang="en-US" sz="1800" b="0" i="0" u="none" strike="noStrike" cap="none" baseline="0"/>
              <a:t>Ground-wave , also called surface wave, is used at medium and low frequencies.  Since the earth acts as a fairly good conductor and this permits the radio wave to travel considerable distances along the ground surface with minimal signal loss.</a:t>
            </a:r>
          </a:p>
          <a:p>
            <a:pPr marL="0" marR="0" lvl="0" indent="0" algn="l" rtl="0">
              <a:lnSpc>
                <a:spcPct val="90000"/>
              </a:lnSpc>
              <a:spcBef>
                <a:spcPts val="0"/>
              </a:spcBef>
              <a:buFont typeface="Arial"/>
              <a:buNone/>
            </a:pPr>
            <a:endParaRPr sz="1800" b="0" i="0" u="none" strike="noStrike" cap="none" baseline="0"/>
          </a:p>
          <a:p>
            <a:pPr marL="0" marR="0" lvl="0" indent="0" algn="l" rtl="0">
              <a:lnSpc>
                <a:spcPct val="90000"/>
              </a:lnSpc>
              <a:spcBef>
                <a:spcPts val="0"/>
              </a:spcBef>
              <a:buSzPct val="25000"/>
              <a:buFont typeface="Arial"/>
              <a:buNone/>
            </a:pPr>
            <a:r>
              <a:rPr lang="en-US" sz="1800" b="0" i="0" u="none" strike="noStrike" cap="none" baseline="0"/>
              <a:t>Sky-wave is used at high frequencies. Interestingly enough, either vertical or horizontal polarization can be used for sky-wave transmissions. This is possible because sky-waves are received elliptically polarized as a result of refraction. Horizontal is preferred as it is less likely to be affected by vertically polarized interference from automobile electrical systems and electrical appliance noise.  </a:t>
            </a:r>
          </a:p>
          <a:p>
            <a:pPr marL="0" marR="0" lvl="0" indent="0" algn="l" rtl="0">
              <a:lnSpc>
                <a:spcPct val="90000"/>
              </a:lnSpc>
              <a:spcBef>
                <a:spcPts val="0"/>
              </a:spcBef>
              <a:buFont typeface="Arial"/>
              <a:buNone/>
            </a:pPr>
            <a:endParaRPr sz="1800" b="0" i="0" u="none" strike="noStrike" cap="none" baseline="0"/>
          </a:p>
          <a:p>
            <a:pPr marL="0" marR="0" lvl="0" indent="0" algn="l" rtl="0">
              <a:lnSpc>
                <a:spcPct val="90000"/>
              </a:lnSpc>
              <a:spcBef>
                <a:spcPts val="0"/>
              </a:spcBef>
              <a:buSzPct val="25000"/>
              <a:buFont typeface="Arial"/>
              <a:buNone/>
            </a:pPr>
            <a:r>
              <a:rPr lang="en-US" sz="1800" b="0" i="0" u="none" strike="noStrike" cap="none" baseline="0"/>
              <a:t>For frequencies in the VHF and UHF range, either polarization is acceptable because these signals travel directly from transmitting to receiving antenna (line of sight).  It is here where it is important that the polarization of the transmitting and receiving antennas be the same. </a:t>
            </a:r>
          </a:p>
          <a:p>
            <a:pPr marL="0" marR="0" lvl="0" indent="0" algn="l" rtl="0">
              <a:lnSpc>
                <a:spcPct val="90000"/>
              </a:lnSpc>
              <a:spcBef>
                <a:spcPts val="0"/>
              </a:spcBef>
              <a:buFont typeface="Arial"/>
              <a:buNone/>
            </a:pPr>
            <a:endParaRPr sz="1800" b="0" i="0" u="none" strike="noStrike" cap="none" baseline="0"/>
          </a:p>
          <a:p>
            <a:pPr marL="0" marR="0" lvl="0" indent="0" algn="l" rtl="0">
              <a:lnSpc>
                <a:spcPct val="90000"/>
              </a:lnSpc>
              <a:spcBef>
                <a:spcPts val="0"/>
              </a:spcBef>
              <a:buSzPct val="25000"/>
              <a:buFont typeface="Arial"/>
              <a:buNone/>
            </a:pPr>
            <a:r>
              <a:rPr lang="en-US" sz="1800" b="0" i="0" u="none" strike="noStrike" cap="none" baseline="0"/>
              <a:t>Vertical antennas are omni-directional  which is important for communicating from a moving vehicle. They are best in applications where there are height restrictions and at frequencies under 100Mhz.</a:t>
            </a:r>
          </a:p>
          <a:p>
            <a:pPr marL="0" marR="0" lvl="0" indent="0" algn="l" rtl="0">
              <a:lnSpc>
                <a:spcPct val="90000"/>
              </a:lnSpc>
              <a:spcBef>
                <a:spcPts val="0"/>
              </a:spcBef>
              <a:buFont typeface="Arial"/>
              <a:buNone/>
            </a:pPr>
            <a:endParaRPr sz="1800" b="0" i="0" u="none" strike="noStrike" cap="none" baseline="0"/>
          </a:p>
          <a:p>
            <a:pPr marL="0" marR="0" lvl="0" indent="0" algn="l" rtl="0">
              <a:lnSpc>
                <a:spcPct val="90000"/>
              </a:lnSpc>
              <a:spcBef>
                <a:spcPts val="0"/>
              </a:spcBef>
              <a:buSzPct val="25000"/>
              <a:buFont typeface="Arial"/>
              <a:buNone/>
            </a:pPr>
            <a:r>
              <a:rPr lang="en-US" sz="1800" b="0" i="0" u="none" strike="noStrike" cap="none" baseline="0"/>
              <a:t>Horizontal antennas are bi-directional and are useful to eliminate noise from certain directions.  Horizontal antennas experience less loss than verticals when used in areas of dense vegitation or around large buildings.  They are best used when frequencies are greater than 100 Mhz</a:t>
            </a:r>
          </a:p>
        </p:txBody>
      </p:sp>
      <p:sp>
        <p:nvSpPr>
          <p:cNvPr id="205" name="Shape 20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44" name="Shape 1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Occurs when the ground way ‘bends’ around large/dense objects between the transmitting and receiving antenna. </a:t>
            </a:r>
          </a:p>
          <a:p>
            <a:pPr marL="0" marR="0" lvl="0" indent="0" algn="l" rtl="0">
              <a:spcBef>
                <a:spcPts val="0"/>
              </a:spcBef>
              <a:buSzPct val="25000"/>
              <a:buFont typeface="Arial"/>
              <a:buNone/>
            </a:pPr>
            <a:r>
              <a:rPr lang="en-US" sz="1800" b="0" i="0" u="none" strike="noStrike" cap="none" baseline="0"/>
              <a:t>If the object is large enough, it might block the signal completely. </a:t>
            </a:r>
          </a:p>
          <a:p>
            <a:pPr marL="0" marR="0" lvl="0" indent="0" algn="l" rtl="0">
              <a:spcBef>
                <a:spcPts val="0"/>
              </a:spcBef>
              <a:buSzPct val="25000"/>
              <a:buFont typeface="Arial"/>
              <a:buNone/>
            </a:pPr>
            <a:r>
              <a:rPr lang="en-US" sz="1800" b="0" i="0" u="none" strike="noStrike" cap="none" baseline="0"/>
              <a:t>The lower the frequency the more likely it is to bend rather than be blocked (larger ground wave)</a:t>
            </a:r>
          </a:p>
          <a:p>
            <a:pPr>
              <a:spcBef>
                <a:spcPts val="0"/>
              </a:spcBef>
              <a:buNone/>
            </a:pPr>
            <a:endParaRPr sz="1800" b="0" i="0" u="none" strike="noStrike" cap="none" baseline="0"/>
          </a:p>
        </p:txBody>
      </p:sp>
      <p:sp>
        <p:nvSpPr>
          <p:cNvPr id="145" name="Shape 14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47" name="Shape 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48" name="Shape 4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Reflection occurs when signal encounters a large dense object such as the earth, a building, walls, etc. </a:t>
            </a:r>
          </a:p>
          <a:p>
            <a:pPr marL="0" marR="0" lvl="0" indent="0" algn="l" rtl="0">
              <a:spcBef>
                <a:spcPts val="0"/>
              </a:spcBef>
              <a:buSzPct val="25000"/>
              <a:buFont typeface="Arial"/>
              <a:buNone/>
            </a:pPr>
            <a:r>
              <a:rPr lang="en-US" sz="1800" b="0" i="0" u="none" strike="noStrike" cap="none" baseline="0"/>
              <a:t>If the surface is smooth, the signal may have little loss.</a:t>
            </a:r>
          </a:p>
          <a:p>
            <a:pPr marL="0" marR="0" lvl="0" indent="0" algn="l" rtl="0">
              <a:spcBef>
                <a:spcPts val="0"/>
              </a:spcBef>
              <a:buSzPct val="25000"/>
              <a:buFont typeface="Arial"/>
              <a:buNone/>
            </a:pPr>
            <a:r>
              <a:rPr lang="en-US" sz="1800" b="0" i="0" u="none" strike="noStrike" cap="none" baseline="0"/>
              <a:t>Reflection from multiple objects can cause problems with wireless as it may result in the same signal being received multiple times causing cancellation or polarization issues. </a:t>
            </a:r>
          </a:p>
        </p:txBody>
      </p:sp>
      <p:sp>
        <p:nvSpPr>
          <p:cNvPr id="153" name="Shape 15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60" name="Shape 16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Refraction differs from reflection as the signal is normally ‘bent’ rather than being reflected. This is more prevalent with High Frequency (3 – 30Mhz) than with wireless. </a:t>
            </a:r>
          </a:p>
        </p:txBody>
      </p:sp>
      <p:sp>
        <p:nvSpPr>
          <p:cNvPr id="161" name="Shape 161"/>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Scattering occurs when a RF signal comes in contact with irregular shaped objects which are small compared to  the wavelength of the signal.  </a:t>
            </a:r>
          </a:p>
          <a:p>
            <a:pPr marL="0" marR="0" lvl="0" indent="0" algn="l" rtl="0">
              <a:spcBef>
                <a:spcPts val="0"/>
              </a:spcBef>
              <a:buSzPct val="25000"/>
              <a:buFont typeface="Arial"/>
              <a:buNone/>
            </a:pPr>
            <a:r>
              <a:rPr lang="en-US" sz="1800" b="0" i="0" u="none" strike="noStrike" cap="none" baseline="0"/>
              <a:t>Scattering frequently results in a high loss / lower signal strength.  With WiFi objects such as trees, electrical, or telephone poles are common objects that cause scattering.</a:t>
            </a:r>
          </a:p>
        </p:txBody>
      </p:sp>
      <p:sp>
        <p:nvSpPr>
          <p:cNvPr id="169" name="Shape 16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SzPct val="25000"/>
              <a:buFont typeface="Arial"/>
              <a:buNone/>
            </a:pPr>
            <a:r>
              <a:rPr lang="en-US" sz="1800" b="0" i="0" u="none" strike="noStrike" cap="none" baseline="0"/>
              <a:t> After the transmitter has generated an RF signal there needs to be a means to radiate this through space to a receiver.  An antenna is used to both transmit and receive these signals.  While some antennas are designed as transmit or receive only, today most modern antennas serve both purposes. </a:t>
            </a:r>
          </a:p>
          <a:p>
            <a:pPr marL="0" marR="0" lvl="0" indent="0" algn="l" rtl="0">
              <a:lnSpc>
                <a:spcPct val="90000"/>
              </a:lnSpc>
              <a:spcBef>
                <a:spcPts val="0"/>
              </a:spcBef>
              <a:buSzPct val="25000"/>
              <a:buFont typeface="Arial"/>
              <a:buNone/>
            </a:pPr>
            <a:r>
              <a:rPr lang="en-US" sz="1800" b="0" i="0" u="none" strike="noStrike" cap="none" baseline="0"/>
              <a:t>Design of an antenna is important from the standpoint that the antenna must efficiently transfer the signal. This is more important in transmitting that receiving and transmit antennas must be built to more exact dimensions.  For receive antennas dimensions are only critical at low frequencies. As frequency increases, the important of correct dimensions become less critical. </a:t>
            </a:r>
          </a:p>
          <a:p>
            <a:pPr marL="0" marR="0" lvl="0" indent="0" algn="l" rtl="0">
              <a:lnSpc>
                <a:spcPct val="90000"/>
              </a:lnSpc>
              <a:spcBef>
                <a:spcPts val="0"/>
              </a:spcBef>
              <a:buSzPct val="25000"/>
              <a:buFont typeface="Arial"/>
              <a:buNone/>
            </a:pPr>
            <a:r>
              <a:rPr lang="en-US" sz="1800" b="0" i="0" u="none" strike="noStrike" cap="none" baseline="0"/>
              <a:t>When it comes to transmitting antennas three factors play a role</a:t>
            </a:r>
          </a:p>
          <a:p>
            <a:pPr marL="0" marR="0" lvl="0" indent="0" algn="l" rtl="0">
              <a:lnSpc>
                <a:spcPct val="90000"/>
              </a:lnSpc>
              <a:spcBef>
                <a:spcPts val="0"/>
              </a:spcBef>
              <a:buSzPct val="25000"/>
              <a:buFont typeface="Arial"/>
              <a:buNone/>
            </a:pPr>
            <a:r>
              <a:rPr lang="en-US" sz="1800" b="0" i="0" u="none" strike="noStrike" cap="none" baseline="0"/>
              <a:t>	a.  Height of the radiator above earth</a:t>
            </a:r>
          </a:p>
          <a:p>
            <a:pPr marL="0" marR="0" lvl="0" indent="0" algn="l" rtl="0">
              <a:lnSpc>
                <a:spcPct val="90000"/>
              </a:lnSpc>
              <a:spcBef>
                <a:spcPts val="0"/>
              </a:spcBef>
              <a:buSzPct val="25000"/>
              <a:buFont typeface="Arial"/>
              <a:buNone/>
            </a:pPr>
            <a:r>
              <a:rPr lang="en-US" sz="1800" b="0" i="0" u="none" strike="noStrike" cap="none" baseline="0"/>
              <a:t>	b.  The conductivity of the earth below the antenna</a:t>
            </a:r>
          </a:p>
          <a:p>
            <a:pPr marL="0" marR="0" lvl="0" indent="0" algn="l" rtl="0">
              <a:lnSpc>
                <a:spcPct val="90000"/>
              </a:lnSpc>
              <a:spcBef>
                <a:spcPts val="0"/>
              </a:spcBef>
              <a:buSzPct val="25000"/>
              <a:buFont typeface="Arial"/>
              <a:buNone/>
            </a:pPr>
            <a:r>
              <a:rPr lang="en-US" sz="1800" b="0" i="0" u="none" strike="noStrike" cap="none" baseline="0"/>
              <a:t>	c.  The shape and dimensions of the antenna</a:t>
            </a:r>
          </a:p>
          <a:p>
            <a:pPr marL="0" marR="0" lvl="0" indent="0" algn="l" rtl="0">
              <a:lnSpc>
                <a:spcPct val="90000"/>
              </a:lnSpc>
              <a:spcBef>
                <a:spcPts val="0"/>
              </a:spcBef>
              <a:buFont typeface="Arial"/>
              <a:buNone/>
            </a:pPr>
            <a:endParaRPr sz="1800" b="0" i="0" u="none" strike="noStrike" cap="none" baseline="0"/>
          </a:p>
          <a:p>
            <a:pPr marL="0" marR="0" lvl="0" indent="0" algn="l" rtl="0">
              <a:lnSpc>
                <a:spcPct val="90000"/>
              </a:lnSpc>
              <a:spcBef>
                <a:spcPts val="0"/>
              </a:spcBef>
              <a:buSzPct val="25000"/>
              <a:buFont typeface="Arial"/>
              <a:buNone/>
            </a:pPr>
            <a:r>
              <a:rPr lang="en-US" sz="1800" b="0" i="0" u="none" strike="noStrike" cap="none" baseline="0"/>
              <a:t>Factors that determine the type, size and shape of an antenna are </a:t>
            </a:r>
          </a:p>
          <a:p>
            <a:pPr marL="0" marR="0" lvl="0" indent="0" algn="l" rtl="0">
              <a:lnSpc>
                <a:spcPct val="90000"/>
              </a:lnSpc>
              <a:spcBef>
                <a:spcPts val="0"/>
              </a:spcBef>
              <a:buSzPct val="25000"/>
              <a:buFont typeface="Arial"/>
              <a:buNone/>
            </a:pPr>
            <a:r>
              <a:rPr lang="en-US" sz="1800" b="0" i="0" u="none" strike="noStrike" cap="none" baseline="0"/>
              <a:t>	Frequency</a:t>
            </a:r>
          </a:p>
          <a:p>
            <a:pPr marL="0" marR="0" lvl="0" indent="0" algn="l" rtl="0">
              <a:lnSpc>
                <a:spcPct val="90000"/>
              </a:lnSpc>
              <a:spcBef>
                <a:spcPts val="0"/>
              </a:spcBef>
              <a:buSzPct val="25000"/>
              <a:buFont typeface="Arial"/>
              <a:buNone/>
            </a:pPr>
            <a:r>
              <a:rPr lang="en-US" sz="1800" b="0" i="0" u="none" strike="noStrike" cap="none" baseline="0"/>
              <a:t>	Amount of power to be radiated</a:t>
            </a:r>
          </a:p>
          <a:p>
            <a:pPr marL="0" marR="0" lvl="0" indent="0" algn="l" rtl="0">
              <a:lnSpc>
                <a:spcPct val="90000"/>
              </a:lnSpc>
              <a:spcBef>
                <a:spcPts val="0"/>
              </a:spcBef>
              <a:buSzPct val="25000"/>
              <a:buFont typeface="Arial"/>
              <a:buNone/>
            </a:pPr>
            <a:r>
              <a:rPr lang="en-US" sz="1800" b="0" i="0" u="none" strike="noStrike" cap="none" baseline="0"/>
              <a:t>	General direction of the intended receiver</a:t>
            </a:r>
          </a:p>
          <a:p>
            <a:pPr marL="0" marR="0" lvl="0" indent="0" algn="l" rtl="0">
              <a:lnSpc>
                <a:spcPct val="90000"/>
              </a:lnSpc>
              <a:spcBef>
                <a:spcPts val="0"/>
              </a:spcBef>
              <a:buSzPct val="25000"/>
              <a:buFont typeface="Arial"/>
              <a:buNone/>
            </a:pPr>
            <a:r>
              <a:rPr lang="en-US" sz="1800" b="0" i="0" u="none" strike="noStrike" cap="none" baseline="0"/>
              <a:t>There are two basic types of antennas – Hertz and Marconi.</a:t>
            </a:r>
          </a:p>
          <a:p>
            <a:pPr marL="0" marR="0" lvl="0" indent="0" algn="l" rtl="0">
              <a:lnSpc>
                <a:spcPct val="90000"/>
              </a:lnSpc>
              <a:spcBef>
                <a:spcPts val="0"/>
              </a:spcBef>
              <a:buSzPct val="25000"/>
              <a:buFont typeface="Arial"/>
              <a:buNone/>
            </a:pPr>
            <a:r>
              <a:rPr lang="en-US" sz="1800" b="0" i="0" u="none" strike="noStrike" cap="none" baseline="0"/>
              <a:t> A hertz antenna is generally referred to as a half-wave antenna and are generally installed some distance above the ground and are positioned to radiate either vertically of horizontally.  </a:t>
            </a:r>
          </a:p>
          <a:p>
            <a:pPr marL="0" marR="0" lvl="0" indent="0" algn="l" rtl="0">
              <a:lnSpc>
                <a:spcPct val="90000"/>
              </a:lnSpc>
              <a:spcBef>
                <a:spcPts val="0"/>
              </a:spcBef>
              <a:buSzPct val="25000"/>
              <a:buFont typeface="Arial"/>
              <a:buNone/>
            </a:pPr>
            <a:r>
              <a:rPr lang="en-US" sz="1800" b="0" i="0" u="none" strike="noStrike" cap="none" baseline="0"/>
              <a:t> A marconi antenna is generally referred to as a quart wave antenna and operate with one end grounded and are mounted perpendicular to the earth or to a surface acting as a ground. </a:t>
            </a:r>
          </a:p>
        </p:txBody>
      </p:sp>
      <p:sp>
        <p:nvSpPr>
          <p:cNvPr id="176" name="Shape 176"/>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Ground-wave is used at medium and low frequencies and uses vertical polarization. Since the earth acts as a good conductor at low to medium frequencies it would short out any horizontal </a:t>
            </a:r>
          </a:p>
        </p:txBody>
      </p:sp>
      <p:sp>
        <p:nvSpPr>
          <p:cNvPr id="197" name="Shape 19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11" name="Shape 2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Isotopic antenna generates RF energy equally in all directions. </a:t>
            </a:r>
          </a:p>
        </p:txBody>
      </p:sp>
      <p:sp>
        <p:nvSpPr>
          <p:cNvPr id="212" name="Shape 212"/>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75" name="Shape 2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Antennas were originally called aerials.  Literally long piece or pieces of wire strung between two trees or towers/poles. </a:t>
            </a:r>
          </a:p>
          <a:p>
            <a:pPr marL="0" marR="0" lvl="0" indent="0" algn="l" rtl="0">
              <a:spcBef>
                <a:spcPts val="0"/>
              </a:spcBef>
              <a:buSzPct val="25000"/>
              <a:buFont typeface="Arial"/>
              <a:buNone/>
            </a:pPr>
            <a:r>
              <a:rPr lang="en-US" sz="1800" b="0" i="0" u="none" strike="noStrike" cap="none" baseline="0"/>
              <a:t>It was assumed that the longer was better.  This has been proven to be a flawed philosopy, many of us still believe there is some merit to this belief. (long wires, more surface for receiving signals)</a:t>
            </a:r>
          </a:p>
          <a:p>
            <a:pPr marL="0" marR="0" lvl="0" indent="0" algn="l" rtl="0">
              <a:spcBef>
                <a:spcPts val="0"/>
              </a:spcBef>
              <a:buSzPct val="25000"/>
              <a:buFont typeface="Arial"/>
              <a:buNone/>
            </a:pPr>
            <a:r>
              <a:rPr lang="en-US" sz="1800" b="0" i="0" u="none" strike="noStrike" cap="none" baseline="0"/>
              <a:t>Originally it was thought that there was some mysterious medium that filled all space (the Force??) and that is how an antenna transmitted or received. Today knowing how radio frequencies radiate has lead to the development of highly directional and specialized antennas used for world wide communications. </a:t>
            </a:r>
          </a:p>
          <a:p>
            <a:pPr marL="0" marR="0" lvl="0" indent="0" algn="l" rtl="0">
              <a:spcBef>
                <a:spcPts val="0"/>
              </a:spcBef>
              <a:buSzPct val="25000"/>
              <a:buFont typeface="Arial"/>
              <a:buNone/>
            </a:pPr>
            <a:r>
              <a:rPr lang="en-US" sz="1800" b="0" i="0" u="none" strike="noStrike" cap="none" baseline="0"/>
              <a:t>Despite all of the technical advances there are many of us that still practice the method of calculate your measurments, try it out and then cut/trim as necessary to get it right. </a:t>
            </a:r>
          </a:p>
        </p:txBody>
      </p:sp>
      <p:sp>
        <p:nvSpPr>
          <p:cNvPr id="56" name="Shape 56"/>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Font typeface="Arial"/>
              <a:buNone/>
            </a:pPr>
            <a:endParaRPr/>
          </a:p>
        </p:txBody>
      </p:sp>
      <p:sp>
        <p:nvSpPr>
          <p:cNvPr id="64" name="Shape 64"/>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70" name="Shape 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 There are three main components to an antenna system:</a:t>
            </a:r>
          </a:p>
          <a:p>
            <a:pPr marL="0" marR="0" lvl="0" indent="0" algn="l" rtl="0">
              <a:spcBef>
                <a:spcPts val="0"/>
              </a:spcBef>
              <a:buSzPct val="25000"/>
              <a:buFont typeface="Arial"/>
              <a:buNone/>
            </a:pPr>
            <a:r>
              <a:rPr lang="en-US" sz="1800" b="0" i="0" u="none" strike="noStrike" cap="none" baseline="0"/>
              <a:t>	Coupler  - efficient transfer of rf energy between transmitter/receiver and antenna</a:t>
            </a:r>
          </a:p>
          <a:p>
            <a:pPr marL="0" marR="0" lvl="0" indent="0" algn="l" rtl="0">
              <a:spcBef>
                <a:spcPts val="0"/>
              </a:spcBef>
              <a:buSzPct val="25000"/>
              <a:buFont typeface="Arial"/>
              <a:buNone/>
            </a:pPr>
            <a:r>
              <a:rPr lang="en-US" sz="1800" b="0" i="0" u="none" strike="noStrike" cap="none" baseline="0"/>
              <a:t> 	Feeder – carries rf energy to antenna (coaxial cable, open wire)</a:t>
            </a:r>
          </a:p>
          <a:p>
            <a:pPr marL="0" marR="0" lvl="0" indent="0" algn="l" rtl="0">
              <a:spcBef>
                <a:spcPts val="0"/>
              </a:spcBef>
              <a:buSzPct val="25000"/>
              <a:buFont typeface="Arial"/>
              <a:buNone/>
            </a:pPr>
            <a:r>
              <a:rPr lang="en-US" sz="1800" b="0" i="0" u="none" strike="noStrike" cap="none" baseline="0"/>
              <a:t>	Antenna – radiating or receiving part of antenna </a:t>
            </a:r>
          </a:p>
        </p:txBody>
      </p:sp>
      <p:sp>
        <p:nvSpPr>
          <p:cNvPr id="71" name="Shape 71"/>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a:t>The purpose of an antenna is to radiate the energy produce by the transmitter and to receive RF energy and transfer it to the receiver.  To best do this the antenna impedance must match the impedance of the transmitter/receiver which is ~50 ohms. </a:t>
            </a:r>
          </a:p>
          <a:p>
            <a:pPr marL="0" marR="0" lvl="0" indent="0" algn="l" rtl="0">
              <a:spcBef>
                <a:spcPts val="0"/>
              </a:spcBef>
              <a:buSzPct val="25000"/>
              <a:buFont typeface="Arial"/>
              <a:buNone/>
            </a:pPr>
            <a:r>
              <a:rPr lang="en-US"/>
              <a:t>Simple half wave dipoles normally eliminate the need for complex matching systems because their impedance is close to 50 ohms.</a:t>
            </a:r>
          </a:p>
        </p:txBody>
      </p:sp>
      <p:sp>
        <p:nvSpPr>
          <p:cNvPr id="78" name="Shape 7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a:t> An antenna that runs parallel to the earth generates a horizontal pattern</a:t>
            </a:r>
          </a:p>
          <a:p>
            <a:pPr marL="0" marR="0" lvl="0" indent="0" algn="l" rtl="0">
              <a:spcBef>
                <a:spcPts val="0"/>
              </a:spcBef>
              <a:buSzPct val="25000"/>
              <a:buFont typeface="Arial"/>
              <a:buNone/>
            </a:pPr>
            <a:r>
              <a:rPr lang="en-US"/>
              <a:t> An antenna that runs vertical to the earth generates a vertical pattern</a:t>
            </a:r>
          </a:p>
          <a:p>
            <a:pPr marL="0" marR="0" lvl="0" indent="0" algn="l" rtl="0">
              <a:spcBef>
                <a:spcPts val="0"/>
              </a:spcBef>
              <a:buSzPct val="25000"/>
              <a:buFont typeface="Arial"/>
              <a:buNone/>
            </a:pPr>
            <a:r>
              <a:rPr lang="en-US"/>
              <a:t> An antenna that slants from vertical towards horizontal generates components of both horizontal and vertical radiation.</a:t>
            </a:r>
          </a:p>
          <a:p>
            <a:pPr marL="0" marR="0" lvl="0" indent="0" algn="l" rtl="0">
              <a:spcBef>
                <a:spcPts val="0"/>
              </a:spcBef>
              <a:buSzPct val="25000"/>
              <a:buFont typeface="Arial"/>
              <a:buNone/>
            </a:pPr>
            <a:r>
              <a:rPr lang="en-US"/>
              <a:t> Circular polarization is created when crossed wires connected using proper phasing lines shift the phase from one wire to the other by 90 degrees. </a:t>
            </a:r>
          </a:p>
          <a:p>
            <a:pPr marL="0" marR="0" lvl="0" indent="0" algn="l" rtl="0">
              <a:spcBef>
                <a:spcPts val="0"/>
              </a:spcBef>
              <a:buSzPct val="25000"/>
              <a:buFont typeface="Arial"/>
              <a:buNone/>
            </a:pPr>
            <a:r>
              <a:rPr lang="en-US"/>
              <a:t>Ideally High Frequency antennas use horizontal polarization.  This produces strong high angle radiation which works best for short distance communication. In order to get a strong low angle radiation pattern you would have to put the antenna higher than one wavelength.  This is problematic at lower frequencies where 1 wavelength is 140 feet for 7.5 Mhz (40 Meters); 70 feet for 14Mhz (20 meters).  This means that vertical antennas work work better on High Frequency bands for stations over 500 miles away unless the horizontal antenna can be mounted hight up. </a:t>
            </a:r>
          </a:p>
        </p:txBody>
      </p:sp>
      <p:sp>
        <p:nvSpPr>
          <p:cNvPr id="85" name="Shape 8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Font typeface="Arial"/>
              <a:buNone/>
            </a:pPr>
            <a:endParaRPr/>
          </a:p>
          <a:p>
            <a:pPr marL="0" marR="0" lvl="0" indent="0" algn="l" rtl="0">
              <a:spcBef>
                <a:spcPts val="0"/>
              </a:spcBef>
              <a:buSzPct val="25000"/>
              <a:buFont typeface="Arial"/>
              <a:buNone/>
            </a:pPr>
            <a:r>
              <a:rPr lang="en-US"/>
              <a:t>Here are the common frequencies used for communications</a:t>
            </a:r>
          </a:p>
          <a:p>
            <a:pPr marL="0" marR="0" lvl="0" indent="0" algn="l" rtl="0">
              <a:spcBef>
                <a:spcPts val="0"/>
              </a:spcBef>
              <a:buSzPct val="25000"/>
              <a:buFont typeface="Arial"/>
              <a:buNone/>
            </a:pPr>
            <a:r>
              <a:rPr lang="en-US"/>
              <a:t>For comparison the frequencies range of a standard piano keyboard is 27.5 hz to 4186.01 hz.  The human hearing range is 20 hz to 20,000 hz (20Khz)</a:t>
            </a:r>
          </a:p>
          <a:p>
            <a:pPr marL="0" marR="0" lvl="0" indent="0" algn="l" rtl="0">
              <a:spcBef>
                <a:spcPts val="0"/>
              </a:spcBef>
              <a:buFont typeface="Arial"/>
              <a:buNone/>
            </a:pPr>
            <a:endParaRPr/>
          </a:p>
          <a:p>
            <a:pPr marL="0" marR="0" lvl="0" indent="0" algn="l" rtl="0">
              <a:spcBef>
                <a:spcPts val="0"/>
              </a:spcBef>
              <a:buSzPct val="25000"/>
              <a:buFont typeface="Arial"/>
              <a:buNone/>
            </a:pPr>
            <a:r>
              <a:rPr lang="en-US"/>
              <a:t>ELF is used for communications with deeply submerged submarines</a:t>
            </a:r>
          </a:p>
          <a:p>
            <a:pPr marL="0" marR="0" lvl="0" indent="0" algn="l" rtl="0">
              <a:spcBef>
                <a:spcPts val="0"/>
              </a:spcBef>
              <a:buSzPct val="25000"/>
              <a:buFont typeface="Arial"/>
              <a:buNone/>
            </a:pPr>
            <a:r>
              <a:rPr lang="en-US"/>
              <a:t>VLF and LF are used for radio navigation, time signals and communications with submarines near the surface</a:t>
            </a:r>
          </a:p>
          <a:p>
            <a:pPr marL="0" marR="0" lvl="0" indent="0" algn="l" rtl="0">
              <a:spcBef>
                <a:spcPts val="0"/>
              </a:spcBef>
              <a:buSzPct val="25000"/>
              <a:buFont typeface="Arial"/>
              <a:buNone/>
            </a:pPr>
            <a:r>
              <a:rPr lang="en-US"/>
              <a:t>HF is used for long haul communications</a:t>
            </a:r>
          </a:p>
          <a:p>
            <a:pPr marL="0" marR="0" lvl="0" indent="0" algn="l" rtl="0">
              <a:spcBef>
                <a:spcPts val="0"/>
              </a:spcBef>
              <a:buSzPct val="25000"/>
              <a:buFont typeface="Arial"/>
              <a:buNone/>
            </a:pPr>
            <a:r>
              <a:rPr lang="en-US"/>
              <a:t>VHF and UHF are used for short haul communications and some satellites, long haul communications can be achieved with frequencies at the lower end of the range, e.g. HAM Radio operations use 6 Meters (50 - 54 Mhz in the US) for long range communications as well as specialized used such as tropospheric scatter and meteor showers.</a:t>
            </a:r>
          </a:p>
          <a:p>
            <a:pPr marL="0" marR="0" lvl="0" indent="0" algn="l" rtl="0">
              <a:spcBef>
                <a:spcPts val="0"/>
              </a:spcBef>
              <a:buSzPct val="25000"/>
              <a:buFont typeface="Arial"/>
              <a:buNone/>
            </a:pPr>
            <a:r>
              <a:rPr lang="en-US"/>
              <a:t>SHF is used predominantly for satellite  and microwave communications</a:t>
            </a:r>
          </a:p>
        </p:txBody>
      </p:sp>
      <p:sp>
        <p:nvSpPr>
          <p:cNvPr id="93" name="Shape 9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subTitle" idx="1"/>
          </p:nvPr>
        </p:nvSpPr>
        <p:spPr>
          <a:xfrm>
            <a:off x="685800" y="3786737"/>
            <a:ext cx="7772400" cy="1046400"/>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3" name="Shape 13"/>
          <p:cNvSpPr txBox="1">
            <a:spLocks noGrp="1"/>
          </p:cNvSpPr>
          <p:nvPr>
            <p:ph type="ctrTitle"/>
          </p:nvPr>
        </p:nvSpPr>
        <p:spPr>
          <a:xfrm>
            <a:off x="685800" y="2111123"/>
            <a:ext cx="7772400" cy="1546500"/>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457200" y="5875078"/>
            <a:ext cx="8229600" cy="692700"/>
          </a:xfrm>
          <a:prstGeom prst="rect">
            <a:avLst/>
          </a:prstGeom>
        </p:spPr>
        <p:txBody>
          <a:bodyPr lIns="91425" tIns="91425" rIns="91425" bIns="91425" anchor="t" anchorCtr="0"/>
          <a:lstStyle>
            <a:lvl1pPr algn="ctr">
              <a:spcBef>
                <a:spcPts val="0"/>
              </a:spcBef>
              <a:buClr>
                <a:schemeClr val="dk1"/>
              </a:buClr>
              <a:buSzPct val="100000"/>
              <a:buNone/>
              <a:defRPr sz="1800">
                <a:solidFill>
                  <a:schemeClr val="dk1"/>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8" name="Shape 28"/>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lt1"/>
              </a:buClr>
              <a:buFont typeface="Calibri"/>
              <a:buChar char="•"/>
              <a:defRPr/>
            </a:lvl1pPr>
            <a:lvl2pPr marL="742950" indent="-107950" algn="l" rtl="0">
              <a:spcBef>
                <a:spcPts val="560"/>
              </a:spcBef>
              <a:spcAft>
                <a:spcPts val="0"/>
              </a:spcAft>
              <a:buClr>
                <a:schemeClr val="lt1"/>
              </a:buClr>
              <a:buFont typeface="Calibri"/>
              <a:buChar char="–"/>
              <a:defRPr/>
            </a:lvl2pPr>
            <a:lvl3pPr marL="1143000" indent="-76200" algn="l" rtl="0">
              <a:spcBef>
                <a:spcPts val="480"/>
              </a:spcBef>
              <a:spcAft>
                <a:spcPts val="0"/>
              </a:spcAft>
              <a:buClr>
                <a:schemeClr val="lt1"/>
              </a:buClr>
              <a:buFont typeface="Calibri"/>
              <a:buChar char="•"/>
              <a:defRPr/>
            </a:lvl3pPr>
            <a:lvl4pPr marL="1600200" indent="-101600" algn="l" rtl="0">
              <a:spcBef>
                <a:spcPts val="400"/>
              </a:spcBef>
              <a:spcAft>
                <a:spcPts val="0"/>
              </a:spcAft>
              <a:buClr>
                <a:schemeClr val="lt1"/>
              </a:buClr>
              <a:buFont typeface="Calibri"/>
              <a:buChar char="–"/>
              <a:defRPr/>
            </a:lvl4pPr>
            <a:lvl5pPr marL="2057400" indent="-101600" algn="l" rtl="0">
              <a:spcBef>
                <a:spcPts val="400"/>
              </a:spcBef>
              <a:spcAft>
                <a:spcPts val="0"/>
              </a:spcAft>
              <a:buClr>
                <a:schemeClr val="lt1"/>
              </a:buClr>
              <a:buFont typeface="Calibri"/>
              <a:buChar char="»"/>
              <a:defRPr/>
            </a:lvl5pPr>
            <a:lvl6pPr marL="2514600" indent="-101600" algn="l" rtl="0">
              <a:spcBef>
                <a:spcPts val="400"/>
              </a:spcBef>
              <a:buClr>
                <a:schemeClr val="lt1"/>
              </a:buClr>
              <a:buFont typeface="Calibri"/>
              <a:buChar char="•"/>
              <a:defRPr/>
            </a:lvl6pPr>
            <a:lvl7pPr marL="2971800" indent="-101600" algn="l" rtl="0">
              <a:spcBef>
                <a:spcPts val="400"/>
              </a:spcBef>
              <a:buClr>
                <a:schemeClr val="lt1"/>
              </a:buClr>
              <a:buFont typeface="Calibri"/>
              <a:buChar char="•"/>
              <a:defRPr/>
            </a:lvl7pPr>
            <a:lvl8pPr marL="3429000" indent="-101600" algn="l" rtl="0">
              <a:spcBef>
                <a:spcPts val="400"/>
              </a:spcBef>
              <a:buClr>
                <a:schemeClr val="lt1"/>
              </a:buClr>
              <a:buFont typeface="Calibri"/>
              <a:buChar char="•"/>
              <a:defRPr/>
            </a:lvl8pPr>
            <a:lvl9pPr marL="3886200" indent="-101600" algn="l" rtl="0">
              <a:spcBef>
                <a:spcPts val="400"/>
              </a:spcBef>
              <a:buClr>
                <a:schemeClr val="lt1"/>
              </a:buClr>
              <a:buFont typeface="Calibri"/>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10" name="Shape 10"/>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a:spcBef>
                <a:spcPts val="600"/>
              </a:spcBef>
              <a:buSzPct val="100000"/>
              <a:defRPr sz="3000"/>
            </a:lvl1pPr>
            <a:lvl2pPr>
              <a:spcBef>
                <a:spcPts val="480"/>
              </a:spcBef>
              <a:buSzPct val="100000"/>
              <a:defRPr sz="2400"/>
            </a:lvl2pPr>
            <a:lvl3pPr>
              <a:spcBef>
                <a:spcPts val="480"/>
              </a:spcBef>
              <a:buSzPct val="100000"/>
              <a:defRPr sz="2400"/>
            </a:lvl3pPr>
            <a:lvl4pPr>
              <a:spcBef>
                <a:spcPts val="360"/>
              </a:spcBef>
              <a:buSzPct val="100000"/>
              <a:defRPr sz="1800"/>
            </a:lvl4pPr>
            <a:lvl5pPr>
              <a:spcBef>
                <a:spcPts val="360"/>
              </a:spcBef>
              <a:buSzPct val="100000"/>
              <a:defRPr sz="1800"/>
            </a:lvl5pPr>
            <a:lvl6pPr>
              <a:spcBef>
                <a:spcPts val="360"/>
              </a:spcBef>
              <a:buSzPct val="100000"/>
              <a:defRPr sz="1800"/>
            </a:lvl6pPr>
            <a:lvl7pPr>
              <a:spcBef>
                <a:spcPts val="360"/>
              </a:spcBef>
              <a:buSzPct val="100000"/>
              <a:defRPr sz="1800"/>
            </a:lvl7pPr>
            <a:lvl8pPr>
              <a:spcBef>
                <a:spcPts val="360"/>
              </a:spcBef>
              <a:buSzPct val="100000"/>
              <a:defRPr sz="1800"/>
            </a:lvl8pPr>
            <a:lvl9pPr>
              <a:spcBef>
                <a:spcPts val="360"/>
              </a:spcBef>
              <a:buSzPct val="100000"/>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hyperlink" Target="http://www.hamuniverse.com/n4jaantennabook.html" TargetMode="External"/><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hyperlink" Target="http://homepage.ntlworld.com/rossjwilkinson/g6gvi/sixty.html" TargetMode="External"/><Relationship Id="rId4" Type="http://schemas.openxmlformats.org/officeDocument/2006/relationships/image" Target="../media/image8.gif"/><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9.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3.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tiff"/></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g"/><Relationship Id="rId5" Type="http://schemas.openxmlformats.org/officeDocument/2006/relationships/image" Target="../media/image22.jp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hyperlink" Target="http://www.hamuniverse.com/basicantennas.pd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hyperlink" Target="http://www.hamuniverse.com/basicantennas.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hyperlink" Target="http://www.hamuniverse.com/basicantennas.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685800" y="2111123"/>
            <a:ext cx="7772400" cy="15465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0" i="0" u="none" strike="noStrike" cap="none" baseline="0">
                <a:solidFill>
                  <a:srgbClr val="000000"/>
                </a:solidFill>
                <a:latin typeface="Calibri"/>
                <a:ea typeface="Calibri"/>
                <a:cs typeface="Calibri"/>
                <a:sym typeface="Calibri"/>
              </a:rPr>
              <a:t>Radio Antenna Theory	</a:t>
            </a:r>
          </a:p>
        </p:txBody>
      </p:sp>
      <p:sp>
        <p:nvSpPr>
          <p:cNvPr id="31" name="Shape 31"/>
          <p:cNvSpPr txBox="1">
            <a:spLocks noGrp="1"/>
          </p:cNvSpPr>
          <p:nvPr>
            <p:ph type="subTitle" idx="1"/>
          </p:nvPr>
        </p:nvSpPr>
        <p:spPr>
          <a:xfrm>
            <a:off x="685800" y="3786737"/>
            <a:ext cx="7772400" cy="1046400"/>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rgbClr val="898989"/>
              </a:buClr>
              <a:buSzPct val="25000"/>
              <a:buFont typeface="Calibri"/>
              <a:buNone/>
            </a:pPr>
            <a:r>
              <a:rPr lang="en-US" sz="2200" b="0" i="0" u="none" strike="noStrike" cap="none" baseline="0">
                <a:solidFill>
                  <a:srgbClr val="898989"/>
                </a:solidFill>
                <a:latin typeface="Calibri"/>
                <a:ea typeface="Calibri"/>
                <a:cs typeface="Calibri"/>
                <a:sym typeface="Calibri"/>
              </a:rPr>
              <a:t>John ‘DaKahuna’ Fulmer</a:t>
            </a:r>
          </a:p>
          <a:p>
            <a:pPr marL="0" marR="0" lvl="0" indent="0" algn="ctr" rtl="0">
              <a:spcBef>
                <a:spcPts val="440"/>
              </a:spcBef>
              <a:spcAft>
                <a:spcPts val="0"/>
              </a:spcAft>
              <a:buClr>
                <a:schemeClr val="lt1"/>
              </a:buClr>
              <a:buSzPct val="25000"/>
              <a:buFont typeface="Calibri"/>
              <a:buNone/>
            </a:pPr>
            <a:r>
              <a:rPr lang="en-US" sz="2200">
                <a:solidFill>
                  <a:srgbClr val="898989"/>
                </a:solidFill>
                <a:latin typeface="Calibri"/>
                <a:ea typeface="Calibri"/>
                <a:cs typeface="Calibri"/>
                <a:sym typeface="Calibri"/>
              </a:rPr>
              <a:t>WT6M</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Antenna Lengths</a:t>
            </a:r>
            <a:endParaRPr lang="en-US" dirty="0"/>
          </a:p>
        </p:txBody>
      </p:sp>
      <p:sp>
        <p:nvSpPr>
          <p:cNvPr id="3" name="Text Placeholder 2"/>
          <p:cNvSpPr>
            <a:spLocks noGrp="1"/>
          </p:cNvSpPr>
          <p:nvPr>
            <p:ph type="body" idx="1"/>
          </p:nvPr>
        </p:nvSpPr>
        <p:spPr/>
        <p:txBody>
          <a:bodyPr/>
          <a:lstStyle/>
          <a:p>
            <a:r>
              <a:rPr lang="en-US" dirty="0" smtClean="0"/>
              <a:t>High Frequency Ground Plane</a:t>
            </a:r>
          </a:p>
          <a:p>
            <a:endParaRPr lang="en-US" dirty="0"/>
          </a:p>
          <a:p>
            <a:endParaRPr lang="en-US" dirty="0" smtClean="0"/>
          </a:p>
          <a:p>
            <a:endParaRPr lang="en-US" dirty="0"/>
          </a:p>
          <a:p>
            <a:endParaRPr lang="en-US" dirty="0" smtClean="0"/>
          </a:p>
          <a:p>
            <a:endParaRPr lang="en-US" dirty="0"/>
          </a:p>
          <a:p>
            <a:r>
              <a:rPr lang="en-US" dirty="0"/>
              <a:t> </a:t>
            </a:r>
            <a:r>
              <a:rPr lang="en-US" dirty="0" smtClean="0"/>
              <a:t>243/F(MHZ) = ¼ wave length in feet</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47395435"/>
              </p:ext>
            </p:extLst>
          </p:nvPr>
        </p:nvGraphicFramePr>
        <p:xfrm>
          <a:off x="1411937" y="2407984"/>
          <a:ext cx="6096000" cy="2225040"/>
        </p:xfrm>
        <a:graphic>
          <a:graphicData uri="http://schemas.openxmlformats.org/drawingml/2006/table">
            <a:tbl>
              <a:tblPr firstRow="1" bandRow="1">
                <a:tableStyleId>{2A85CA9E-FC41-4E3A-AF80-054EF3670DD7}</a:tableStyleId>
              </a:tblPr>
              <a:tblGrid>
                <a:gridCol w="2032000"/>
                <a:gridCol w="2032000"/>
                <a:gridCol w="2032000"/>
              </a:tblGrid>
              <a:tr h="370840">
                <a:tc>
                  <a:txBody>
                    <a:bodyPr/>
                    <a:lstStyle/>
                    <a:p>
                      <a:r>
                        <a:rPr lang="en-US" dirty="0" smtClean="0"/>
                        <a:t>Frequency</a:t>
                      </a:r>
                      <a:r>
                        <a:rPr lang="en-US" baseline="0" dirty="0" smtClean="0"/>
                        <a:t> (</a:t>
                      </a:r>
                      <a:r>
                        <a:rPr lang="en-US" baseline="0" dirty="0" err="1" smtClean="0"/>
                        <a:t>Mhz</a:t>
                      </a:r>
                      <a:r>
                        <a:rPr lang="en-US" baseline="0" dirty="0" smtClean="0"/>
                        <a:t>)</a:t>
                      </a:r>
                      <a:endParaRPr lang="en-US" dirty="0"/>
                    </a:p>
                  </a:txBody>
                  <a:tcPr/>
                </a:tc>
                <a:tc>
                  <a:txBody>
                    <a:bodyPr/>
                    <a:lstStyle/>
                    <a:p>
                      <a:r>
                        <a:rPr lang="en-US" dirty="0" smtClean="0"/>
                        <a:t>¼</a:t>
                      </a:r>
                      <a:r>
                        <a:rPr lang="en-US" baseline="0" dirty="0" smtClean="0"/>
                        <a:t> Wave Length (feet)</a:t>
                      </a:r>
                      <a:endParaRPr lang="en-US" dirty="0"/>
                    </a:p>
                  </a:txBody>
                  <a:tcPr/>
                </a:tc>
                <a:tc>
                  <a:txBody>
                    <a:bodyPr/>
                    <a:lstStyle/>
                    <a:p>
                      <a:r>
                        <a:rPr lang="en-US" dirty="0" smtClean="0"/>
                        <a:t>½ Wave length (feet)</a:t>
                      </a:r>
                      <a:endParaRPr lang="en-US" dirty="0"/>
                    </a:p>
                  </a:txBody>
                  <a:tcPr/>
                </a:tc>
              </a:tr>
              <a:tr h="370840">
                <a:tc>
                  <a:txBody>
                    <a:bodyPr/>
                    <a:lstStyle/>
                    <a:p>
                      <a:r>
                        <a:rPr lang="en-US" dirty="0" smtClean="0"/>
                        <a:t>3.9</a:t>
                      </a:r>
                      <a:endParaRPr lang="en-US" dirty="0"/>
                    </a:p>
                  </a:txBody>
                  <a:tcPr/>
                </a:tc>
                <a:tc>
                  <a:txBody>
                    <a:bodyPr/>
                    <a:lstStyle/>
                    <a:p>
                      <a:r>
                        <a:rPr lang="en-US" dirty="0" smtClean="0"/>
                        <a:t>60</a:t>
                      </a:r>
                      <a:endParaRPr lang="en-US" dirty="0"/>
                    </a:p>
                  </a:txBody>
                  <a:tcPr/>
                </a:tc>
                <a:tc>
                  <a:txBody>
                    <a:bodyPr/>
                    <a:lstStyle/>
                    <a:p>
                      <a:r>
                        <a:rPr lang="en-US" dirty="0" smtClean="0"/>
                        <a:t>120</a:t>
                      </a:r>
                      <a:endParaRPr lang="en-US" dirty="0"/>
                    </a:p>
                  </a:txBody>
                  <a:tcPr/>
                </a:tc>
              </a:tr>
              <a:tr h="370840">
                <a:tc>
                  <a:txBody>
                    <a:bodyPr/>
                    <a:lstStyle/>
                    <a:p>
                      <a:r>
                        <a:rPr lang="en-US" dirty="0" smtClean="0"/>
                        <a:t>7.15</a:t>
                      </a:r>
                      <a:endParaRPr lang="en-US" dirty="0"/>
                    </a:p>
                  </a:txBody>
                  <a:tcPr/>
                </a:tc>
                <a:tc>
                  <a:txBody>
                    <a:bodyPr/>
                    <a:lstStyle/>
                    <a:p>
                      <a:r>
                        <a:rPr lang="en-US" dirty="0" smtClean="0"/>
                        <a:t>32</a:t>
                      </a:r>
                      <a:endParaRPr lang="en-US" dirty="0"/>
                    </a:p>
                  </a:txBody>
                  <a:tcPr/>
                </a:tc>
                <a:tc>
                  <a:txBody>
                    <a:bodyPr/>
                    <a:lstStyle/>
                    <a:p>
                      <a:r>
                        <a:rPr lang="en-US" dirty="0" smtClean="0"/>
                        <a:t>65</a:t>
                      </a:r>
                      <a:endParaRPr lang="en-US" dirty="0"/>
                    </a:p>
                  </a:txBody>
                  <a:tcPr/>
                </a:tc>
              </a:tr>
              <a:tr h="370840">
                <a:tc>
                  <a:txBody>
                    <a:bodyPr/>
                    <a:lstStyle/>
                    <a:p>
                      <a:r>
                        <a:rPr lang="en-US" dirty="0" smtClean="0"/>
                        <a:t>14.200</a:t>
                      </a:r>
                      <a:endParaRPr lang="en-US" dirty="0"/>
                    </a:p>
                  </a:txBody>
                  <a:tcPr/>
                </a:tc>
                <a:tc>
                  <a:txBody>
                    <a:bodyPr/>
                    <a:lstStyle/>
                    <a:p>
                      <a:r>
                        <a:rPr lang="en-US" dirty="0" smtClean="0"/>
                        <a:t>16</a:t>
                      </a:r>
                      <a:endParaRPr lang="en-US" dirty="0"/>
                    </a:p>
                  </a:txBody>
                  <a:tcPr/>
                </a:tc>
                <a:tc>
                  <a:txBody>
                    <a:bodyPr/>
                    <a:lstStyle/>
                    <a:p>
                      <a:r>
                        <a:rPr lang="en-US" dirty="0" smtClean="0"/>
                        <a:t>32</a:t>
                      </a:r>
                      <a:endParaRPr lang="en-US" dirty="0"/>
                    </a:p>
                  </a:txBody>
                  <a:tcPr/>
                </a:tc>
              </a:tr>
              <a:tr h="370840">
                <a:tc>
                  <a:txBody>
                    <a:bodyPr/>
                    <a:lstStyle/>
                    <a:p>
                      <a:r>
                        <a:rPr lang="en-US" dirty="0" smtClean="0"/>
                        <a:t>21.2</a:t>
                      </a:r>
                      <a:endParaRPr lang="en-US" dirty="0"/>
                    </a:p>
                  </a:txBody>
                  <a:tcPr/>
                </a:tc>
                <a:tc>
                  <a:txBody>
                    <a:bodyPr/>
                    <a:lstStyle/>
                    <a:p>
                      <a:r>
                        <a:rPr lang="en-US" dirty="0" smtClean="0"/>
                        <a:t>11</a:t>
                      </a:r>
                      <a:endParaRPr lang="en-US" dirty="0"/>
                    </a:p>
                  </a:txBody>
                  <a:tcPr/>
                </a:tc>
                <a:tc>
                  <a:txBody>
                    <a:bodyPr/>
                    <a:lstStyle/>
                    <a:p>
                      <a:r>
                        <a:rPr lang="en-US" dirty="0" smtClean="0"/>
                        <a:t>22</a:t>
                      </a:r>
                      <a:endParaRPr lang="en-US" dirty="0"/>
                    </a:p>
                  </a:txBody>
                  <a:tcPr/>
                </a:tc>
              </a:tr>
              <a:tr h="370840">
                <a:tc>
                  <a:txBody>
                    <a:bodyPr/>
                    <a:lstStyle/>
                    <a:p>
                      <a:r>
                        <a:rPr lang="en-US" dirty="0" smtClean="0"/>
                        <a:t>28.5</a:t>
                      </a:r>
                      <a:endParaRPr lang="en-US" dirty="0"/>
                    </a:p>
                  </a:txBody>
                  <a:tcPr/>
                </a:tc>
                <a:tc>
                  <a:txBody>
                    <a:bodyPr/>
                    <a:lstStyle/>
                    <a:p>
                      <a:r>
                        <a:rPr lang="en-US" dirty="0" smtClean="0"/>
                        <a:t>8</a:t>
                      </a:r>
                      <a:endParaRPr lang="en-US" dirty="0"/>
                    </a:p>
                  </a:txBody>
                  <a:tcPr/>
                </a:tc>
                <a:tc>
                  <a:txBody>
                    <a:bodyPr/>
                    <a:lstStyle/>
                    <a:p>
                      <a:r>
                        <a:rPr lang="en-US" dirty="0" smtClean="0"/>
                        <a:t>16</a:t>
                      </a:r>
                      <a:endParaRPr lang="en-US" dirty="0"/>
                    </a:p>
                  </a:txBody>
                  <a:tcPr/>
                </a:tc>
              </a:tr>
            </a:tbl>
          </a:graphicData>
        </a:graphic>
      </p:graphicFrame>
    </p:spTree>
    <p:extLst>
      <p:ext uri="{BB962C8B-B14F-4D97-AF65-F5344CB8AC3E}">
        <p14:creationId xmlns:p14="http://schemas.microsoft.com/office/powerpoint/2010/main" val="3953134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Antenna Lengths (cont’d)</a:t>
            </a:r>
            <a:endParaRPr lang="en-US" dirty="0"/>
          </a:p>
        </p:txBody>
      </p:sp>
      <p:sp>
        <p:nvSpPr>
          <p:cNvPr id="3" name="Text Placeholder 2"/>
          <p:cNvSpPr>
            <a:spLocks noGrp="1"/>
          </p:cNvSpPr>
          <p:nvPr>
            <p:ph type="body" idx="1"/>
          </p:nvPr>
        </p:nvSpPr>
        <p:spPr/>
        <p:txBody>
          <a:bodyPr/>
          <a:lstStyle/>
          <a:p>
            <a:r>
              <a:rPr lang="en-US" dirty="0" err="1" smtClean="0"/>
              <a:t>Wifi</a:t>
            </a:r>
            <a:r>
              <a:rPr lang="en-US" dirty="0" smtClean="0"/>
              <a:t> Frequency Ground Plane</a:t>
            </a:r>
          </a:p>
          <a:p>
            <a:endParaRPr lang="en-US" dirty="0"/>
          </a:p>
          <a:p>
            <a:endParaRPr lang="en-US" dirty="0" smtClean="0"/>
          </a:p>
          <a:p>
            <a:endParaRPr lang="en-US" dirty="0"/>
          </a:p>
          <a:p>
            <a:endParaRPr lang="en-US" dirty="0" smtClean="0"/>
          </a:p>
          <a:p>
            <a:endParaRPr lang="en-US" dirty="0"/>
          </a:p>
          <a:p>
            <a:r>
              <a:rPr lang="en-US" dirty="0"/>
              <a:t> </a:t>
            </a:r>
            <a:r>
              <a:rPr lang="en-US" dirty="0" smtClean="0"/>
              <a:t>(243/F(MHZ))*12 = ¼ wave length in inches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38675258"/>
              </p:ext>
            </p:extLst>
          </p:nvPr>
        </p:nvGraphicFramePr>
        <p:xfrm>
          <a:off x="1411936" y="2407984"/>
          <a:ext cx="6482253" cy="1112520"/>
        </p:xfrm>
        <a:graphic>
          <a:graphicData uri="http://schemas.openxmlformats.org/drawingml/2006/table">
            <a:tbl>
              <a:tblPr firstRow="1" bandRow="1">
                <a:tableStyleId>{2A85CA9E-FC41-4E3A-AF80-054EF3670DD7}</a:tableStyleId>
              </a:tblPr>
              <a:tblGrid>
                <a:gridCol w="2160751"/>
                <a:gridCol w="2160751"/>
                <a:gridCol w="2160751"/>
              </a:tblGrid>
              <a:tr h="370840">
                <a:tc>
                  <a:txBody>
                    <a:bodyPr/>
                    <a:lstStyle/>
                    <a:p>
                      <a:r>
                        <a:rPr lang="en-US" dirty="0" smtClean="0"/>
                        <a:t>Frequency</a:t>
                      </a:r>
                      <a:r>
                        <a:rPr lang="en-US" baseline="0" dirty="0" smtClean="0"/>
                        <a:t> (</a:t>
                      </a:r>
                      <a:r>
                        <a:rPr lang="en-US" baseline="0" dirty="0" err="1" smtClean="0"/>
                        <a:t>Mhz</a:t>
                      </a:r>
                      <a:r>
                        <a:rPr lang="en-US" baseline="0" dirty="0" smtClean="0"/>
                        <a:t>)</a:t>
                      </a:r>
                      <a:endParaRPr lang="en-US" dirty="0"/>
                    </a:p>
                  </a:txBody>
                  <a:tcPr/>
                </a:tc>
                <a:tc>
                  <a:txBody>
                    <a:bodyPr/>
                    <a:lstStyle/>
                    <a:p>
                      <a:r>
                        <a:rPr lang="en-US" dirty="0" smtClean="0"/>
                        <a:t>¼</a:t>
                      </a:r>
                      <a:r>
                        <a:rPr lang="en-US" baseline="0" dirty="0" smtClean="0"/>
                        <a:t> Wave Length (inches)</a:t>
                      </a:r>
                      <a:endParaRPr lang="en-US" dirty="0"/>
                    </a:p>
                  </a:txBody>
                  <a:tcPr/>
                </a:tc>
                <a:tc>
                  <a:txBody>
                    <a:bodyPr/>
                    <a:lstStyle/>
                    <a:p>
                      <a:r>
                        <a:rPr lang="en-US" dirty="0" smtClean="0"/>
                        <a:t>½ Wave length (inches)</a:t>
                      </a:r>
                      <a:endParaRPr lang="en-US" dirty="0"/>
                    </a:p>
                  </a:txBody>
                  <a:tcPr/>
                </a:tc>
              </a:tr>
              <a:tr h="370840">
                <a:tc>
                  <a:txBody>
                    <a:bodyPr/>
                    <a:lstStyle/>
                    <a:p>
                      <a:r>
                        <a:rPr lang="en-US" dirty="0" smtClean="0"/>
                        <a:t>2400 - 2500</a:t>
                      </a:r>
                      <a:endParaRPr lang="en-US" dirty="0"/>
                    </a:p>
                  </a:txBody>
                  <a:tcPr/>
                </a:tc>
                <a:tc>
                  <a:txBody>
                    <a:bodyPr/>
                    <a:lstStyle/>
                    <a:p>
                      <a:r>
                        <a:rPr lang="en-US" dirty="0" smtClean="0"/>
                        <a:t>1.2</a:t>
                      </a:r>
                      <a:endParaRPr lang="en-US" dirty="0"/>
                    </a:p>
                  </a:txBody>
                  <a:tcPr/>
                </a:tc>
                <a:tc>
                  <a:txBody>
                    <a:bodyPr/>
                    <a:lstStyle/>
                    <a:p>
                      <a:r>
                        <a:rPr lang="en-US" dirty="0" smtClean="0"/>
                        <a:t>2.4</a:t>
                      </a:r>
                      <a:endParaRPr lang="en-US" dirty="0"/>
                    </a:p>
                  </a:txBody>
                  <a:tcPr/>
                </a:tc>
              </a:tr>
              <a:tr h="370840">
                <a:tc>
                  <a:txBody>
                    <a:bodyPr/>
                    <a:lstStyle/>
                    <a:p>
                      <a:r>
                        <a:rPr lang="en-US" dirty="0" smtClean="0"/>
                        <a:t>5250</a:t>
                      </a:r>
                      <a:r>
                        <a:rPr lang="en-US" baseline="0" dirty="0" smtClean="0"/>
                        <a:t> – 5350</a:t>
                      </a:r>
                      <a:endParaRPr lang="en-US" dirty="0"/>
                    </a:p>
                  </a:txBody>
                  <a:tcPr/>
                </a:tc>
                <a:tc>
                  <a:txBody>
                    <a:bodyPr/>
                    <a:lstStyle/>
                    <a:p>
                      <a:r>
                        <a:rPr lang="en-US" dirty="0" smtClean="0"/>
                        <a:t>0.5</a:t>
                      </a:r>
                      <a:endParaRPr lang="en-US" dirty="0"/>
                    </a:p>
                  </a:txBody>
                  <a:tcPr/>
                </a:tc>
                <a:tc>
                  <a:txBody>
                    <a:bodyPr/>
                    <a:lstStyle/>
                    <a:p>
                      <a:r>
                        <a:rPr lang="en-US" dirty="0" smtClean="0"/>
                        <a:t>1</a:t>
                      </a:r>
                      <a:endParaRPr lang="en-US" dirty="0"/>
                    </a:p>
                  </a:txBody>
                  <a:tcPr/>
                </a:tc>
              </a:tr>
            </a:tbl>
          </a:graphicData>
        </a:graphic>
      </p:graphicFrame>
    </p:spTree>
    <p:extLst>
      <p:ext uri="{BB962C8B-B14F-4D97-AF65-F5344CB8AC3E}">
        <p14:creationId xmlns:p14="http://schemas.microsoft.com/office/powerpoint/2010/main" val="906981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a:t>Voltage Standing Wave Ratio (VSWR)</a:t>
            </a:r>
          </a:p>
        </p:txBody>
      </p:sp>
      <p:sp>
        <p:nvSpPr>
          <p:cNvPr id="96" name="Shape 96"/>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419100" rtl="0">
              <a:spcBef>
                <a:spcPts val="0"/>
              </a:spcBef>
              <a:buClr>
                <a:schemeClr val="lt1"/>
              </a:buClr>
              <a:buSzPct val="100000"/>
              <a:buFont typeface="Calibri"/>
              <a:buChar char="•"/>
            </a:pPr>
            <a:r>
              <a:rPr lang="en-US"/>
              <a:t>The ratio of maximum voltage to minimum voltage on a transmission line is called the voltage standing wave ratio (WVSR) which is commonly shortened to SWR.</a:t>
            </a:r>
          </a:p>
          <a:p>
            <a:pPr marL="914400" lvl="1" indent="-381000" rtl="0">
              <a:spcBef>
                <a:spcPts val="0"/>
              </a:spcBef>
              <a:buClr>
                <a:schemeClr val="lt1"/>
              </a:buClr>
              <a:buSzPct val="80000"/>
              <a:buFont typeface="Calibri"/>
              <a:buChar char="–"/>
            </a:pPr>
            <a:r>
              <a:rPr lang="en-US"/>
              <a:t>Maximum transfer of energy happens when the SWR ratio is 1:1 (100 Volts max, 100 volts min)</a:t>
            </a:r>
          </a:p>
          <a:p>
            <a:pPr marL="914400" lvl="1" indent="-381000" rtl="0">
              <a:spcBef>
                <a:spcPts val="0"/>
              </a:spcBef>
              <a:buClr>
                <a:schemeClr val="lt1"/>
              </a:buClr>
              <a:buSzPct val="80000"/>
              <a:buFont typeface="Calibri"/>
              <a:buChar char="–"/>
            </a:pPr>
            <a:r>
              <a:rPr lang="en-US"/>
              <a:t>Modern transmitters have protection circuits which typically decreate power when SWR exceeds 2:1 (200V to 100V). </a:t>
            </a:r>
          </a:p>
          <a:p>
            <a:pPr marL="914400" lvl="1" indent="-381000">
              <a:spcBef>
                <a:spcPts val="0"/>
              </a:spcBef>
              <a:buClr>
                <a:schemeClr val="lt1"/>
              </a:buClr>
              <a:buSzPct val="80000"/>
              <a:buFont typeface="Calibri"/>
              <a:buChar char="–"/>
            </a:pPr>
            <a:r>
              <a:rPr lang="en-US"/>
              <a:t>Loss in the transmission line (feedline) can affect SWR readings. If all the forward and reflected voltage is absorbed the SWR reading would be 1:1 </a:t>
            </a: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3600" b="0" i="0" u="none" strike="noStrike" cap="none" baseline="0">
                <a:solidFill>
                  <a:srgbClr val="000000"/>
                </a:solidFill>
                <a:latin typeface="Calibri"/>
                <a:ea typeface="Calibri"/>
                <a:cs typeface="Calibri"/>
                <a:sym typeface="Calibri"/>
              </a:rPr>
              <a:t>Radiation of Electromagnetic Energy</a:t>
            </a:r>
          </a:p>
        </p:txBody>
      </p:sp>
      <p:pic>
        <p:nvPicPr>
          <p:cNvPr id="110" name="Shape 110"/>
          <p:cNvPicPr preferRelativeResize="0"/>
          <p:nvPr/>
        </p:nvPicPr>
        <p:blipFill rotWithShape="1">
          <a:blip r:embed="rId3">
            <a:alphaModFix/>
          </a:blip>
          <a:srcRect/>
          <a:stretch/>
        </p:blipFill>
        <p:spPr>
          <a:xfrm>
            <a:off x="609600" y="2362200"/>
            <a:ext cx="3860799" cy="2641600"/>
          </a:xfrm>
          <a:prstGeom prst="rect">
            <a:avLst/>
          </a:prstGeom>
          <a:noFill/>
          <a:ln>
            <a:noFill/>
          </a:ln>
        </p:spPr>
      </p:pic>
      <p:pic>
        <p:nvPicPr>
          <p:cNvPr id="111" name="Shape 111"/>
          <p:cNvPicPr preferRelativeResize="0"/>
          <p:nvPr/>
        </p:nvPicPr>
        <p:blipFill rotWithShape="1">
          <a:blip r:embed="rId4">
            <a:alphaModFix/>
          </a:blip>
          <a:srcRect/>
          <a:stretch/>
        </p:blipFill>
        <p:spPr>
          <a:xfrm>
            <a:off x="5181600" y="1371600"/>
            <a:ext cx="2857499" cy="4648199"/>
          </a:xfrm>
          <a:prstGeom prst="rect">
            <a:avLst/>
          </a:prstGeom>
          <a:noFill/>
          <a:ln>
            <a:noFill/>
          </a:ln>
        </p:spPr>
      </p:pic>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Current-Voltage Relationship</a:t>
            </a:r>
            <a:endParaRPr lang="en-US" dirty="0"/>
          </a:p>
        </p:txBody>
      </p:sp>
      <p:sp>
        <p:nvSpPr>
          <p:cNvPr id="3" name="Text Placeholder 2"/>
          <p:cNvSpPr>
            <a:spLocks noGrp="1"/>
          </p:cNvSpPr>
          <p:nvPr>
            <p:ph type="body" idx="1"/>
          </p:nvPr>
        </p:nvSpPr>
        <p:spPr/>
        <p:txBody>
          <a:bodyPr/>
          <a:lstStyle/>
          <a:p>
            <a:endParaRPr lang="en-US" dirty="0"/>
          </a:p>
        </p:txBody>
      </p:sp>
      <p:sp>
        <p:nvSpPr>
          <p:cNvPr id="4" name="Rectangle 3"/>
          <p:cNvSpPr/>
          <p:nvPr/>
        </p:nvSpPr>
        <p:spPr>
          <a:xfrm>
            <a:off x="495130" y="6251166"/>
            <a:ext cx="4745485" cy="307777"/>
          </a:xfrm>
          <a:prstGeom prst="rect">
            <a:avLst/>
          </a:prstGeom>
        </p:spPr>
        <p:txBody>
          <a:bodyPr wrap="none">
            <a:spAutoFit/>
          </a:bodyPr>
          <a:lstStyle/>
          <a:p>
            <a:r>
              <a:rPr lang="en-US" dirty="0" smtClean="0"/>
              <a:t>Source: http</a:t>
            </a:r>
            <a:r>
              <a:rPr lang="en-US" dirty="0"/>
              <a:t>://</a:t>
            </a:r>
            <a:r>
              <a:rPr lang="en-US" dirty="0" err="1"/>
              <a:t>www.brightbell.com</a:t>
            </a:r>
            <a:r>
              <a:rPr lang="en-US" dirty="0"/>
              <a:t>/antenna/antenna1.html</a:t>
            </a:r>
          </a:p>
        </p:txBody>
      </p:sp>
      <p:pic>
        <p:nvPicPr>
          <p:cNvPr id="5" name="Picture 4" descr="current-volag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1600199"/>
            <a:ext cx="6464300" cy="4401717"/>
          </a:xfrm>
          <a:prstGeom prst="rect">
            <a:avLst/>
          </a:prstGeom>
        </p:spPr>
      </p:pic>
    </p:spTree>
    <p:extLst>
      <p:ext uri="{BB962C8B-B14F-4D97-AF65-F5344CB8AC3E}">
        <p14:creationId xmlns:p14="http://schemas.microsoft.com/office/powerpoint/2010/main" val="3876481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000" b="0" i="0" u="none" strike="noStrike" cap="none" baseline="0">
                <a:solidFill>
                  <a:srgbClr val="000000"/>
                </a:solidFill>
                <a:latin typeface="Calibri"/>
                <a:ea typeface="Calibri"/>
                <a:cs typeface="Calibri"/>
                <a:sym typeface="Calibri"/>
              </a:rPr>
              <a:t>Antenna Basic </a:t>
            </a:r>
          </a:p>
        </p:txBody>
      </p:sp>
      <p:sp>
        <p:nvSpPr>
          <p:cNvPr id="134" name="Shape 134"/>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000000"/>
              </a:buClr>
              <a:buSzPct val="100000"/>
              <a:buFont typeface="Calibri"/>
              <a:buChar char="•"/>
            </a:pPr>
            <a:r>
              <a:rPr lang="en-US" sz="3200" b="0" i="0" u="none" strike="noStrike" cap="none" baseline="0">
                <a:latin typeface="Calibri"/>
                <a:ea typeface="Calibri"/>
                <a:cs typeface="Calibri"/>
                <a:sym typeface="Calibri"/>
              </a:rPr>
              <a:t>Antenna Gain &amp; Loss</a:t>
            </a:r>
          </a:p>
          <a:p>
            <a:pPr marL="742950" marR="0" lvl="1" indent="-285750" algn="l" rtl="0">
              <a:lnSpc>
                <a:spcPct val="90000"/>
              </a:lnSpc>
              <a:spcBef>
                <a:spcPts val="560"/>
              </a:spcBef>
              <a:spcAft>
                <a:spcPts val="0"/>
              </a:spcAft>
              <a:buClr>
                <a:srgbClr val="000000"/>
              </a:buClr>
              <a:buSzPct val="100000"/>
              <a:buFont typeface="Calibri"/>
              <a:buChar char="–"/>
            </a:pPr>
            <a:r>
              <a:rPr lang="en-US" sz="2800" b="0" i="0" u="none" strike="noStrike" cap="none" baseline="0">
                <a:latin typeface="Calibri"/>
                <a:ea typeface="Calibri"/>
                <a:cs typeface="Calibri"/>
                <a:sym typeface="Calibri"/>
              </a:rPr>
              <a:t>Impact antenna has on signal amplitude </a:t>
            </a:r>
          </a:p>
          <a:p>
            <a:pPr marL="742950" marR="0" lvl="1" indent="-285750" algn="l" rtl="0">
              <a:lnSpc>
                <a:spcPct val="90000"/>
              </a:lnSpc>
              <a:spcBef>
                <a:spcPts val="560"/>
              </a:spcBef>
              <a:spcAft>
                <a:spcPts val="0"/>
              </a:spcAft>
              <a:buClr>
                <a:srgbClr val="000000"/>
              </a:buClr>
              <a:buSzPct val="100000"/>
              <a:buFont typeface="Calibri"/>
              <a:buChar char="–"/>
            </a:pPr>
            <a:r>
              <a:rPr lang="en-US" sz="2800" b="0" i="0" u="none" strike="noStrike" cap="none" baseline="0">
                <a:latin typeface="Calibri"/>
                <a:ea typeface="Calibri"/>
                <a:cs typeface="Calibri"/>
                <a:sym typeface="Calibri"/>
              </a:rPr>
              <a:t>Gain</a:t>
            </a:r>
          </a:p>
          <a:p>
            <a:pPr marL="1143000" marR="0" lvl="2" indent="-228600" algn="l" rtl="0">
              <a:lnSpc>
                <a:spcPct val="90000"/>
              </a:lnSpc>
              <a:spcBef>
                <a:spcPts val="480"/>
              </a:spcBef>
              <a:spcAft>
                <a:spcPts val="0"/>
              </a:spcAft>
              <a:buClr>
                <a:srgbClr val="000000"/>
              </a:buClr>
              <a:buSzPct val="100000"/>
              <a:buFont typeface="Calibri"/>
              <a:buChar char="•"/>
            </a:pPr>
            <a:r>
              <a:rPr lang="en-US" sz="2400" b="0" i="0" u="none" strike="noStrike" cap="none" baseline="0">
                <a:latin typeface="Calibri"/>
                <a:ea typeface="Calibri"/>
                <a:cs typeface="Calibri"/>
                <a:sym typeface="Calibri"/>
              </a:rPr>
              <a:t>RF Amplifier</a:t>
            </a:r>
          </a:p>
          <a:p>
            <a:pPr marL="1143000" marR="0" lvl="2" indent="-228600" algn="l" rtl="0">
              <a:lnSpc>
                <a:spcPct val="90000"/>
              </a:lnSpc>
              <a:spcBef>
                <a:spcPts val="480"/>
              </a:spcBef>
              <a:spcAft>
                <a:spcPts val="0"/>
              </a:spcAft>
              <a:buClr>
                <a:srgbClr val="000000"/>
              </a:buClr>
              <a:buSzPct val="100000"/>
              <a:buFont typeface="Calibri"/>
              <a:buChar char="•"/>
            </a:pPr>
            <a:r>
              <a:rPr lang="en-US" sz="2400" b="0" i="0" u="none" strike="noStrike" cap="none" baseline="0">
                <a:latin typeface="Calibri"/>
                <a:ea typeface="Calibri"/>
                <a:cs typeface="Calibri"/>
                <a:sym typeface="Calibri"/>
              </a:rPr>
              <a:t>Directionalization</a:t>
            </a:r>
          </a:p>
          <a:p>
            <a:pPr marL="742950" marR="0" lvl="1" indent="-285750" algn="l" rtl="0">
              <a:lnSpc>
                <a:spcPct val="90000"/>
              </a:lnSpc>
              <a:spcBef>
                <a:spcPts val="560"/>
              </a:spcBef>
              <a:spcAft>
                <a:spcPts val="0"/>
              </a:spcAft>
              <a:buClr>
                <a:srgbClr val="000000"/>
              </a:buClr>
              <a:buSzPct val="100000"/>
              <a:buFont typeface="Calibri"/>
              <a:buChar char="–"/>
            </a:pPr>
            <a:r>
              <a:rPr lang="en-US" sz="2800" b="0" i="0" u="none" strike="noStrike" cap="none" baseline="0">
                <a:latin typeface="Calibri"/>
                <a:ea typeface="Calibri"/>
                <a:cs typeface="Calibri"/>
                <a:sym typeface="Calibri"/>
              </a:rPr>
              <a:t>Loss</a:t>
            </a:r>
          </a:p>
          <a:p>
            <a:pPr marL="1143000" marR="0" lvl="2" indent="-228600" algn="l" rtl="0">
              <a:lnSpc>
                <a:spcPct val="90000"/>
              </a:lnSpc>
              <a:spcBef>
                <a:spcPts val="480"/>
              </a:spcBef>
              <a:spcAft>
                <a:spcPts val="0"/>
              </a:spcAft>
              <a:buClr>
                <a:srgbClr val="000000"/>
              </a:buClr>
              <a:buSzPct val="100000"/>
              <a:buFont typeface="Calibri"/>
              <a:buChar char="•"/>
            </a:pPr>
            <a:r>
              <a:rPr lang="en-US" sz="2400" b="0" i="0" u="none" strike="noStrike" cap="none" baseline="0">
                <a:latin typeface="Calibri"/>
                <a:ea typeface="Calibri"/>
                <a:cs typeface="Calibri"/>
                <a:sym typeface="Calibri"/>
              </a:rPr>
              <a:t>Cable loss</a:t>
            </a:r>
          </a:p>
          <a:p>
            <a:pPr marL="1143000" marR="0" lvl="2" indent="-228600" algn="l" rtl="0">
              <a:lnSpc>
                <a:spcPct val="90000"/>
              </a:lnSpc>
              <a:spcBef>
                <a:spcPts val="480"/>
              </a:spcBef>
              <a:spcAft>
                <a:spcPts val="0"/>
              </a:spcAft>
              <a:buClr>
                <a:srgbClr val="000000"/>
              </a:buClr>
              <a:buSzPct val="100000"/>
              <a:buFont typeface="Calibri"/>
              <a:buChar char="•"/>
            </a:pPr>
            <a:r>
              <a:rPr lang="en-US" sz="2400" b="0" i="0" u="none" strike="noStrike" cap="none" baseline="0">
                <a:latin typeface="Calibri"/>
                <a:ea typeface="Calibri"/>
                <a:cs typeface="Calibri"/>
                <a:sym typeface="Calibri"/>
              </a:rPr>
              <a:t>Attenuation in path </a:t>
            </a:r>
          </a:p>
          <a:p>
            <a:pPr marL="1600200" marR="0" lvl="3" indent="-228600" algn="l" rtl="0">
              <a:lnSpc>
                <a:spcPct val="90000"/>
              </a:lnSpc>
              <a:spcBef>
                <a:spcPts val="400"/>
              </a:spcBef>
              <a:spcAft>
                <a:spcPts val="0"/>
              </a:spcAft>
              <a:buClr>
                <a:srgbClr val="000000"/>
              </a:buClr>
              <a:buSzPct val="100000"/>
              <a:buFont typeface="Calibri"/>
              <a:buChar char="–"/>
            </a:pPr>
            <a:r>
              <a:rPr lang="en-US" sz="2000" b="0" i="0" u="none" strike="noStrike" cap="none" baseline="0">
                <a:latin typeface="Calibri"/>
                <a:ea typeface="Calibri"/>
                <a:cs typeface="Calibri"/>
                <a:sym typeface="Calibri"/>
              </a:rPr>
              <a:t>Physical</a:t>
            </a:r>
          </a:p>
          <a:p>
            <a:pPr marL="1600200" marR="0" lvl="3" indent="-228600" algn="l" rtl="0">
              <a:lnSpc>
                <a:spcPct val="90000"/>
              </a:lnSpc>
              <a:spcBef>
                <a:spcPts val="400"/>
              </a:spcBef>
              <a:spcAft>
                <a:spcPts val="0"/>
              </a:spcAft>
              <a:buClr>
                <a:srgbClr val="000000"/>
              </a:buClr>
              <a:buSzPct val="100000"/>
              <a:buFont typeface="Calibri"/>
              <a:buChar char="–"/>
            </a:pPr>
            <a:r>
              <a:rPr lang="en-US" sz="2000" b="0" i="0" u="none" strike="noStrike" cap="none" baseline="0">
                <a:latin typeface="Calibri"/>
                <a:ea typeface="Calibri"/>
                <a:cs typeface="Calibri"/>
                <a:sym typeface="Calibri"/>
              </a:rPr>
              <a:t>Environmental</a:t>
            </a: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0" i="0" u="none" strike="noStrike" cap="none" baseline="0">
                <a:solidFill>
                  <a:srgbClr val="000000"/>
                </a:solidFill>
                <a:latin typeface="Calibri"/>
                <a:ea typeface="Calibri"/>
                <a:cs typeface="Calibri"/>
                <a:sym typeface="Calibri"/>
              </a:rPr>
              <a:t>Common Units of Measure</a:t>
            </a:r>
          </a:p>
        </p:txBody>
      </p:sp>
      <p:sp>
        <p:nvSpPr>
          <p:cNvPr id="247" name="Shape 247"/>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Calibri"/>
              <a:buChar char="•"/>
            </a:pPr>
            <a:r>
              <a:rPr lang="en-US" sz="3200" b="0" i="0" u="none" strike="noStrike" cap="none" baseline="0">
                <a:latin typeface="Calibri"/>
                <a:ea typeface="Calibri"/>
                <a:cs typeface="Calibri"/>
                <a:sym typeface="Calibri"/>
              </a:rPr>
              <a:t>Effective Isotopically Radiated Power (EIRP)</a:t>
            </a:r>
          </a:p>
          <a:p>
            <a:pPr marL="742950" marR="0" lvl="1" indent="-285750" algn="l" rtl="0">
              <a:lnSpc>
                <a:spcPct val="100000"/>
              </a:lnSpc>
              <a:spcBef>
                <a:spcPts val="560"/>
              </a:spcBef>
              <a:spcAft>
                <a:spcPts val="0"/>
              </a:spcAft>
              <a:buClr>
                <a:srgbClr val="000000"/>
              </a:buClr>
              <a:buSzPct val="100000"/>
              <a:buFont typeface="Calibri"/>
              <a:buChar char="–"/>
            </a:pPr>
            <a:r>
              <a:rPr lang="en-US" sz="2800" b="0" i="0" u="none" strike="noStrike" cap="none" baseline="0">
                <a:latin typeface="Calibri"/>
                <a:ea typeface="Calibri"/>
                <a:cs typeface="Calibri"/>
                <a:sym typeface="Calibri"/>
              </a:rPr>
              <a:t>Amount of theoretical power radiated by an isotopic antenna</a:t>
            </a:r>
          </a:p>
          <a:p>
            <a:pPr marL="342900" marR="0" lvl="0" indent="-342900" algn="l" rtl="0">
              <a:lnSpc>
                <a:spcPct val="100000"/>
              </a:lnSpc>
              <a:spcBef>
                <a:spcPts val="640"/>
              </a:spcBef>
              <a:spcAft>
                <a:spcPts val="0"/>
              </a:spcAft>
              <a:buClr>
                <a:srgbClr val="000000"/>
              </a:buClr>
              <a:buSzPct val="100000"/>
              <a:buFont typeface="Calibri"/>
              <a:buChar char="•"/>
            </a:pPr>
            <a:r>
              <a:rPr lang="en-US" sz="3200" b="0" i="0" u="none" strike="noStrike" cap="none" baseline="0">
                <a:latin typeface="Calibri"/>
                <a:ea typeface="Calibri"/>
                <a:cs typeface="Calibri"/>
                <a:sym typeface="Calibri"/>
              </a:rPr>
              <a:t>Milliwatt (mW)</a:t>
            </a:r>
          </a:p>
          <a:p>
            <a:pPr marL="742950" marR="0" lvl="1" indent="-285750" algn="l" rtl="0">
              <a:lnSpc>
                <a:spcPct val="100000"/>
              </a:lnSpc>
              <a:spcBef>
                <a:spcPts val="560"/>
              </a:spcBef>
              <a:spcAft>
                <a:spcPts val="0"/>
              </a:spcAft>
              <a:buClr>
                <a:srgbClr val="000000"/>
              </a:buClr>
              <a:buSzPct val="100000"/>
              <a:buFont typeface="Calibri"/>
              <a:buChar char="–"/>
            </a:pPr>
            <a:r>
              <a:rPr lang="en-US" sz="2800" b="0" i="0" u="none" strike="noStrike" cap="none" baseline="0">
                <a:latin typeface="Calibri"/>
                <a:ea typeface="Calibri"/>
                <a:cs typeface="Calibri"/>
                <a:sym typeface="Calibri"/>
              </a:rPr>
              <a:t>One thousanth of a watt</a:t>
            </a:r>
          </a:p>
          <a:p>
            <a:pPr marL="342900" marR="0" lvl="0" indent="-342900" algn="l" rtl="0">
              <a:lnSpc>
                <a:spcPct val="100000"/>
              </a:lnSpc>
              <a:spcBef>
                <a:spcPts val="640"/>
              </a:spcBef>
              <a:spcAft>
                <a:spcPts val="0"/>
              </a:spcAft>
              <a:buClr>
                <a:srgbClr val="000000"/>
              </a:buClr>
              <a:buSzPct val="100000"/>
              <a:buFont typeface="Calibri"/>
              <a:buChar char="•"/>
            </a:pPr>
            <a:r>
              <a:rPr lang="en-US" sz="3200" b="0" i="0" u="none" strike="noStrike" cap="none" baseline="0">
                <a:latin typeface="Calibri"/>
                <a:ea typeface="Calibri"/>
                <a:cs typeface="Calibri"/>
                <a:sym typeface="Calibri"/>
              </a:rPr>
              <a:t>KiloWwatt (kW)</a:t>
            </a:r>
          </a:p>
          <a:p>
            <a:pPr marL="742950" marR="0" lvl="1" indent="-285750" algn="l" rtl="0">
              <a:lnSpc>
                <a:spcPct val="100000"/>
              </a:lnSpc>
              <a:spcBef>
                <a:spcPts val="560"/>
              </a:spcBef>
              <a:spcAft>
                <a:spcPts val="0"/>
              </a:spcAft>
              <a:buClr>
                <a:srgbClr val="000000"/>
              </a:buClr>
              <a:buSzPct val="100000"/>
              <a:buFont typeface="Calibri"/>
              <a:buChar char="–"/>
            </a:pPr>
            <a:r>
              <a:rPr lang="en-US" sz="2800" b="0" i="0" u="none" strike="noStrike" cap="none" baseline="0">
                <a:latin typeface="Calibri"/>
                <a:ea typeface="Calibri"/>
                <a:cs typeface="Calibri"/>
                <a:sym typeface="Calibri"/>
              </a:rPr>
              <a:t>One thousand watts</a:t>
            </a:r>
          </a:p>
          <a:p>
            <a:pPr marL="0" marR="0" lvl="0" indent="0" algn="l" rtl="0">
              <a:spcBef>
                <a:spcPts val="0"/>
              </a:spcBef>
              <a:buNone/>
            </a:pPr>
            <a:endParaRPr sz="2800" b="0" i="0" u="none" strike="noStrike" cap="none" baseline="0">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0" i="0" u="none" strike="noStrike" cap="none" baseline="0">
                <a:solidFill>
                  <a:srgbClr val="000000"/>
                </a:solidFill>
                <a:latin typeface="Calibri"/>
                <a:ea typeface="Calibri"/>
                <a:cs typeface="Calibri"/>
                <a:sym typeface="Calibri"/>
              </a:rPr>
              <a:t>Power/Gain Measurements</a:t>
            </a:r>
          </a:p>
        </p:txBody>
      </p:sp>
      <p:sp>
        <p:nvSpPr>
          <p:cNvPr id="253" name="Shape 253"/>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000000"/>
              </a:buClr>
              <a:buSzPct val="100000"/>
              <a:buFont typeface="Calibri"/>
              <a:buChar char="•"/>
            </a:pPr>
            <a:r>
              <a:rPr lang="en-US" sz="2800" b="0" i="0" u="none" strike="noStrike" cap="none" baseline="0" dirty="0">
                <a:latin typeface="Calibri"/>
                <a:ea typeface="Calibri"/>
                <a:cs typeface="Calibri"/>
                <a:sym typeface="Calibri"/>
              </a:rPr>
              <a:t>Done in Decibels (logarithmic) scale</a:t>
            </a:r>
          </a:p>
          <a:p>
            <a:pPr marL="457200" marR="0" lvl="1" indent="0" algn="l" rtl="0">
              <a:lnSpc>
                <a:spcPct val="90000"/>
              </a:lnSpc>
              <a:spcBef>
                <a:spcPts val="560"/>
              </a:spcBef>
              <a:spcAft>
                <a:spcPts val="0"/>
              </a:spcAft>
              <a:buClr>
                <a:srgbClr val="000000"/>
              </a:buClr>
              <a:buSzPct val="100000"/>
              <a:buNone/>
            </a:pPr>
            <a:r>
              <a:rPr lang="en-US" b="0" i="0" u="none" strike="noStrike" cap="none" baseline="0" dirty="0" smtClean="0">
                <a:latin typeface="Calibri"/>
                <a:ea typeface="Calibri"/>
                <a:cs typeface="Calibri"/>
                <a:sym typeface="Calibri"/>
              </a:rPr>
              <a:t>+1 </a:t>
            </a:r>
            <a:r>
              <a:rPr lang="en-US" b="0" i="0" u="none" strike="noStrike" cap="none" baseline="0" dirty="0" err="1" smtClean="0">
                <a:latin typeface="Calibri"/>
                <a:ea typeface="Calibri"/>
                <a:cs typeface="Calibri"/>
                <a:sym typeface="Calibri"/>
              </a:rPr>
              <a:t>Db</a:t>
            </a:r>
            <a:r>
              <a:rPr lang="en-US" b="0" i="0" u="none" strike="noStrike" cap="none" baseline="0" dirty="0" smtClean="0">
                <a:latin typeface="Calibri"/>
                <a:ea typeface="Calibri"/>
                <a:cs typeface="Calibri"/>
                <a:sym typeface="Calibri"/>
              </a:rPr>
              <a:t>	1.3</a:t>
            </a:r>
            <a:r>
              <a:rPr lang="en-US" b="0" i="0" u="none" strike="noStrike" cap="none" dirty="0" smtClean="0">
                <a:latin typeface="Calibri"/>
                <a:ea typeface="Calibri"/>
                <a:cs typeface="Calibri"/>
                <a:sym typeface="Calibri"/>
              </a:rPr>
              <a:t> times power</a:t>
            </a:r>
          </a:p>
          <a:p>
            <a:pPr marL="457200" marR="0" lvl="1" indent="0" algn="l" rtl="0">
              <a:lnSpc>
                <a:spcPct val="90000"/>
              </a:lnSpc>
              <a:spcBef>
                <a:spcPts val="560"/>
              </a:spcBef>
              <a:spcAft>
                <a:spcPts val="0"/>
              </a:spcAft>
              <a:buClr>
                <a:srgbClr val="000000"/>
              </a:buClr>
              <a:buSzPct val="100000"/>
              <a:buNone/>
            </a:pPr>
            <a:r>
              <a:rPr lang="en-US" baseline="0" dirty="0" smtClean="0">
                <a:latin typeface="Calibri"/>
                <a:ea typeface="Calibri"/>
                <a:cs typeface="Calibri"/>
                <a:sym typeface="Calibri"/>
              </a:rPr>
              <a:t>+3Db	2</a:t>
            </a:r>
            <a:r>
              <a:rPr lang="en-US" dirty="0" smtClean="0">
                <a:latin typeface="Calibri"/>
                <a:ea typeface="Calibri"/>
                <a:cs typeface="Calibri"/>
                <a:sym typeface="Calibri"/>
              </a:rPr>
              <a:t> times power</a:t>
            </a:r>
          </a:p>
          <a:p>
            <a:pPr marL="457200" marR="0" lvl="1" indent="0" algn="l" rtl="0">
              <a:lnSpc>
                <a:spcPct val="90000"/>
              </a:lnSpc>
              <a:spcBef>
                <a:spcPts val="560"/>
              </a:spcBef>
              <a:spcAft>
                <a:spcPts val="0"/>
              </a:spcAft>
              <a:buClr>
                <a:srgbClr val="000000"/>
              </a:buClr>
              <a:buSzPct val="100000"/>
              <a:buNone/>
            </a:pPr>
            <a:r>
              <a:rPr lang="en-US" b="0" i="0" u="none" strike="noStrike" cap="none" baseline="0" dirty="0" smtClean="0">
                <a:latin typeface="Calibri"/>
                <a:ea typeface="Calibri"/>
                <a:cs typeface="Calibri"/>
                <a:sym typeface="Calibri"/>
              </a:rPr>
              <a:t>+6Db</a:t>
            </a:r>
            <a:r>
              <a:rPr lang="en-US" b="0" i="0" u="none" strike="noStrike" cap="none" dirty="0" smtClean="0">
                <a:latin typeface="Calibri"/>
                <a:ea typeface="Calibri"/>
                <a:cs typeface="Calibri"/>
                <a:sym typeface="Calibri"/>
              </a:rPr>
              <a:t> 	4 times power</a:t>
            </a:r>
          </a:p>
          <a:p>
            <a:pPr marL="457200" marR="0" lvl="1" indent="0" algn="l" rtl="0">
              <a:lnSpc>
                <a:spcPct val="90000"/>
              </a:lnSpc>
              <a:spcBef>
                <a:spcPts val="560"/>
              </a:spcBef>
              <a:spcAft>
                <a:spcPts val="0"/>
              </a:spcAft>
              <a:buClr>
                <a:srgbClr val="000000"/>
              </a:buClr>
              <a:buSzPct val="100000"/>
              <a:buNone/>
            </a:pPr>
            <a:r>
              <a:rPr lang="en-US" baseline="0" dirty="0" smtClean="0">
                <a:latin typeface="Calibri"/>
                <a:ea typeface="Calibri"/>
                <a:cs typeface="Calibri"/>
                <a:sym typeface="Calibri"/>
              </a:rPr>
              <a:t>+10</a:t>
            </a:r>
            <a:r>
              <a:rPr lang="en-US" dirty="0" smtClean="0">
                <a:latin typeface="Calibri"/>
                <a:ea typeface="Calibri"/>
                <a:cs typeface="Calibri"/>
                <a:sym typeface="Calibri"/>
              </a:rPr>
              <a:t> </a:t>
            </a:r>
            <a:r>
              <a:rPr lang="en-US" dirty="0" err="1" smtClean="0">
                <a:latin typeface="Calibri"/>
                <a:ea typeface="Calibri"/>
                <a:cs typeface="Calibri"/>
                <a:sym typeface="Calibri"/>
              </a:rPr>
              <a:t>Db</a:t>
            </a:r>
            <a:r>
              <a:rPr lang="en-US" dirty="0" smtClean="0">
                <a:latin typeface="Calibri"/>
                <a:ea typeface="Calibri"/>
                <a:cs typeface="Calibri"/>
                <a:sym typeface="Calibri"/>
              </a:rPr>
              <a:t>	10 times power</a:t>
            </a:r>
          </a:p>
          <a:p>
            <a:pPr marL="457200" marR="0" lvl="1" indent="0" algn="l" rtl="0">
              <a:lnSpc>
                <a:spcPct val="90000"/>
              </a:lnSpc>
              <a:spcBef>
                <a:spcPts val="560"/>
              </a:spcBef>
              <a:spcAft>
                <a:spcPts val="0"/>
              </a:spcAft>
              <a:buClr>
                <a:srgbClr val="000000"/>
              </a:buClr>
              <a:buSzPct val="100000"/>
              <a:buNone/>
            </a:pPr>
            <a:r>
              <a:rPr lang="en-US" b="0" i="0" u="none" strike="noStrike" cap="none" baseline="0" dirty="0" smtClean="0">
                <a:latin typeface="Calibri"/>
                <a:ea typeface="Calibri"/>
                <a:cs typeface="Calibri"/>
                <a:sym typeface="Calibri"/>
              </a:rPr>
              <a:t>+13 </a:t>
            </a:r>
            <a:r>
              <a:rPr lang="en-US" b="0" i="0" u="none" strike="noStrike" cap="none" baseline="0" dirty="0" err="1" smtClean="0">
                <a:latin typeface="Calibri"/>
                <a:ea typeface="Calibri"/>
                <a:cs typeface="Calibri"/>
                <a:sym typeface="Calibri"/>
              </a:rPr>
              <a:t>Db</a:t>
            </a:r>
            <a:r>
              <a:rPr lang="en-US" b="0" i="0" u="none" strike="noStrike" cap="none" baseline="0" dirty="0" smtClean="0">
                <a:latin typeface="Calibri"/>
                <a:ea typeface="Calibri"/>
                <a:cs typeface="Calibri"/>
                <a:sym typeface="Calibri"/>
              </a:rPr>
              <a:t>	20 times power</a:t>
            </a:r>
          </a:p>
          <a:p>
            <a:pPr marL="457200" marR="0" lvl="1" indent="0" algn="l" rtl="0">
              <a:lnSpc>
                <a:spcPct val="90000"/>
              </a:lnSpc>
              <a:spcBef>
                <a:spcPts val="560"/>
              </a:spcBef>
              <a:spcAft>
                <a:spcPts val="0"/>
              </a:spcAft>
              <a:buClr>
                <a:srgbClr val="000000"/>
              </a:buClr>
              <a:buSzPct val="100000"/>
              <a:buNone/>
            </a:pPr>
            <a:r>
              <a:rPr lang="en-US" dirty="0" smtClean="0">
                <a:latin typeface="Calibri"/>
                <a:ea typeface="Calibri"/>
                <a:cs typeface="Calibri"/>
                <a:sym typeface="Calibri"/>
              </a:rPr>
              <a:t>+20 </a:t>
            </a:r>
            <a:r>
              <a:rPr lang="en-US" dirty="0" err="1" smtClean="0">
                <a:latin typeface="Calibri"/>
                <a:ea typeface="Calibri"/>
                <a:cs typeface="Calibri"/>
                <a:sym typeface="Calibri"/>
              </a:rPr>
              <a:t>Db</a:t>
            </a:r>
            <a:r>
              <a:rPr lang="en-US" dirty="0" smtClean="0">
                <a:latin typeface="Calibri"/>
                <a:ea typeface="Calibri"/>
                <a:cs typeface="Calibri"/>
                <a:sym typeface="Calibri"/>
              </a:rPr>
              <a:t>	100 times power</a:t>
            </a:r>
          </a:p>
          <a:p>
            <a:pPr marL="457200" marR="0" lvl="1" indent="0" algn="l" rtl="0">
              <a:lnSpc>
                <a:spcPct val="90000"/>
              </a:lnSpc>
              <a:spcBef>
                <a:spcPts val="560"/>
              </a:spcBef>
              <a:spcAft>
                <a:spcPts val="0"/>
              </a:spcAft>
              <a:buClr>
                <a:srgbClr val="000000"/>
              </a:buClr>
              <a:buSzPct val="100000"/>
              <a:buNone/>
            </a:pPr>
            <a:r>
              <a:rPr lang="en-US" b="0" i="0" u="none" strike="noStrike" cap="none" baseline="0" dirty="0" smtClean="0">
                <a:latin typeface="Calibri"/>
                <a:ea typeface="Calibri"/>
                <a:cs typeface="Calibri"/>
                <a:sym typeface="Calibri"/>
              </a:rPr>
              <a:t>+26</a:t>
            </a:r>
            <a:r>
              <a:rPr lang="en-US" b="0" i="0" u="none" strike="noStrike" cap="none" dirty="0" smtClean="0">
                <a:latin typeface="Calibri"/>
                <a:ea typeface="Calibri"/>
                <a:cs typeface="Calibri"/>
                <a:sym typeface="Calibri"/>
              </a:rPr>
              <a:t> </a:t>
            </a:r>
            <a:r>
              <a:rPr lang="en-US" b="0" i="0" u="none" strike="noStrike" cap="none" dirty="0" err="1" smtClean="0">
                <a:latin typeface="Calibri"/>
                <a:ea typeface="Calibri"/>
                <a:cs typeface="Calibri"/>
                <a:sym typeface="Calibri"/>
              </a:rPr>
              <a:t>Db</a:t>
            </a:r>
            <a:r>
              <a:rPr lang="en-US" b="0" i="0" u="none" strike="noStrike" cap="none" dirty="0" smtClean="0">
                <a:latin typeface="Calibri"/>
                <a:ea typeface="Calibri"/>
                <a:cs typeface="Calibri"/>
                <a:sym typeface="Calibri"/>
              </a:rPr>
              <a:t>	400 times power</a:t>
            </a:r>
            <a:endParaRPr lang="en-US" b="0" i="0" u="none" strike="noStrike" cap="none" baseline="0" dirty="0">
              <a:latin typeface="Calibri"/>
              <a:ea typeface="Calibri"/>
              <a:cs typeface="Calibri"/>
              <a:sym typeface="Calibri"/>
            </a:endParaRPr>
          </a:p>
          <a:p>
            <a:pPr marL="742950" marR="0" lvl="1" indent="-107950" algn="l" rtl="0">
              <a:lnSpc>
                <a:spcPct val="90000"/>
              </a:lnSpc>
              <a:spcBef>
                <a:spcPts val="560"/>
              </a:spcBef>
              <a:spcAft>
                <a:spcPts val="0"/>
              </a:spcAft>
              <a:buClr>
                <a:schemeClr val="lt1"/>
              </a:buClr>
              <a:buFont typeface="Calibri"/>
              <a:buNone/>
            </a:pPr>
            <a:endParaRPr b="0" i="0" u="none" strike="noStrike" cap="none" baseline="0" dirty="0">
              <a:latin typeface="Calibri"/>
              <a:ea typeface="Calibri"/>
              <a:cs typeface="Calibri"/>
              <a:sym typeface="Calibri"/>
            </a:endParaRPr>
          </a:p>
          <a:p>
            <a:pPr marL="342900" marR="0" lvl="0" indent="-342900" algn="l" rtl="0">
              <a:lnSpc>
                <a:spcPct val="90000"/>
              </a:lnSpc>
              <a:spcBef>
                <a:spcPts val="640"/>
              </a:spcBef>
              <a:spcAft>
                <a:spcPts val="0"/>
              </a:spcAft>
              <a:buClr>
                <a:srgbClr val="000000"/>
              </a:buClr>
              <a:buSzPct val="100000"/>
              <a:buFont typeface="Calibri"/>
              <a:buChar char="•"/>
            </a:pPr>
            <a:r>
              <a:rPr lang="en-US" sz="2800" b="0" i="0" u="none" strike="noStrike" cap="none" baseline="0" dirty="0">
                <a:latin typeface="Calibri"/>
                <a:ea typeface="Calibri"/>
                <a:cs typeface="Calibri"/>
                <a:sym typeface="Calibri"/>
              </a:rPr>
              <a:t>500 </a:t>
            </a:r>
            <a:r>
              <a:rPr lang="en-US" sz="2800" b="0" i="0" u="none" strike="noStrike" cap="none" baseline="0" dirty="0" err="1">
                <a:latin typeface="Calibri"/>
                <a:ea typeface="Calibri"/>
                <a:cs typeface="Calibri"/>
                <a:sym typeface="Calibri"/>
              </a:rPr>
              <a:t>mW</a:t>
            </a:r>
            <a:r>
              <a:rPr lang="en-US" sz="2800" b="0" i="0" u="none" strike="noStrike" cap="none" baseline="0" dirty="0">
                <a:latin typeface="Calibri"/>
                <a:ea typeface="Calibri"/>
                <a:cs typeface="Calibri"/>
                <a:sym typeface="Calibri"/>
              </a:rPr>
              <a:t> with +3 dB antenna = 1000 </a:t>
            </a:r>
            <a:r>
              <a:rPr lang="en-US" sz="2800" b="0" i="0" u="none" strike="noStrike" cap="none" baseline="0" dirty="0" err="1">
                <a:latin typeface="Calibri"/>
                <a:ea typeface="Calibri"/>
                <a:cs typeface="Calibri"/>
                <a:sym typeface="Calibri"/>
              </a:rPr>
              <a:t>mW</a:t>
            </a:r>
            <a:endParaRPr lang="en-US" sz="2800" b="0" i="0" u="none" strike="noStrike" cap="none" baseline="0" dirty="0">
              <a:latin typeface="Calibri"/>
              <a:ea typeface="Calibri"/>
              <a:cs typeface="Calibri"/>
              <a:sym typeface="Calibri"/>
            </a:endParaRPr>
          </a:p>
          <a:p>
            <a:pPr marL="342900" marR="0" lvl="0" indent="-342900" algn="l" rtl="0">
              <a:lnSpc>
                <a:spcPct val="90000"/>
              </a:lnSpc>
              <a:spcBef>
                <a:spcPts val="640"/>
              </a:spcBef>
              <a:spcAft>
                <a:spcPts val="0"/>
              </a:spcAft>
              <a:buClr>
                <a:srgbClr val="000000"/>
              </a:buClr>
              <a:buSzPct val="100000"/>
              <a:buFont typeface="Calibri"/>
              <a:buChar char="•"/>
            </a:pPr>
            <a:r>
              <a:rPr lang="en-US" sz="2800" b="0" i="0" u="none" strike="noStrike" cap="none" baseline="0" dirty="0">
                <a:latin typeface="Calibri"/>
                <a:ea typeface="Calibri"/>
                <a:cs typeface="Calibri"/>
                <a:sym typeface="Calibri"/>
              </a:rPr>
              <a:t>500 </a:t>
            </a:r>
            <a:r>
              <a:rPr lang="en-US" sz="2800" b="0" i="0" u="none" strike="noStrike" cap="none" baseline="0" dirty="0" err="1">
                <a:latin typeface="Calibri"/>
                <a:ea typeface="Calibri"/>
                <a:cs typeface="Calibri"/>
                <a:sym typeface="Calibri"/>
              </a:rPr>
              <a:t>mW</a:t>
            </a:r>
            <a:r>
              <a:rPr lang="en-US" sz="2800" b="0" i="0" u="none" strike="noStrike" cap="none" baseline="0" dirty="0">
                <a:latin typeface="Calibri"/>
                <a:ea typeface="Calibri"/>
                <a:cs typeface="Calibri"/>
                <a:sym typeface="Calibri"/>
              </a:rPr>
              <a:t> with +3 dB </a:t>
            </a:r>
            <a:r>
              <a:rPr lang="en-US" sz="2800" b="0" i="0" u="none" strike="noStrike" cap="none" baseline="0" dirty="0" err="1">
                <a:latin typeface="Calibri"/>
                <a:ea typeface="Calibri"/>
                <a:cs typeface="Calibri"/>
                <a:sym typeface="Calibri"/>
              </a:rPr>
              <a:t>annenna</a:t>
            </a:r>
            <a:r>
              <a:rPr lang="en-US" sz="2800" b="0" i="0" u="none" strike="noStrike" cap="none" baseline="0" dirty="0">
                <a:latin typeface="Calibri"/>
                <a:ea typeface="Calibri"/>
                <a:cs typeface="Calibri"/>
                <a:sym typeface="Calibri"/>
              </a:rPr>
              <a:t> + -3 dB cable = 500 </a:t>
            </a:r>
            <a:r>
              <a:rPr lang="en-US" sz="2800" b="0" i="0" u="none" strike="noStrike" cap="none" baseline="0" dirty="0" err="1">
                <a:latin typeface="Calibri"/>
                <a:ea typeface="Calibri"/>
                <a:cs typeface="Calibri"/>
                <a:sym typeface="Calibri"/>
              </a:rPr>
              <a:t>mW</a:t>
            </a:r>
            <a:endParaRPr lang="en-US" sz="2800" b="0" i="0" u="none" strike="noStrike" cap="none" baseline="0" dirty="0">
              <a:latin typeface="Calibri"/>
              <a:ea typeface="Calibri"/>
              <a:cs typeface="Calibri"/>
              <a:sym typeface="Calibri"/>
            </a:endParaRPr>
          </a:p>
          <a:p>
            <a:pPr marL="0" marR="0" lvl="0" indent="0" algn="l" rtl="0">
              <a:spcBef>
                <a:spcPts val="0"/>
              </a:spcBef>
              <a:buNone/>
            </a:pPr>
            <a:endParaRPr sz="2800" b="0" i="0" u="none" strike="noStrike" cap="none" baseline="0" dirty="0">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340750" y="3488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0" i="0" u="none" strike="noStrike" cap="none" baseline="0">
                <a:solidFill>
                  <a:srgbClr val="000000"/>
                </a:solidFill>
                <a:latin typeface="Calibri"/>
                <a:ea typeface="Calibri"/>
                <a:cs typeface="Calibri"/>
                <a:sym typeface="Calibri"/>
              </a:rPr>
              <a:t>Power/Gain Measurements</a:t>
            </a:r>
          </a:p>
        </p:txBody>
      </p:sp>
      <p:sp>
        <p:nvSpPr>
          <p:cNvPr id="259" name="Shape 259"/>
          <p:cNvSpPr txBox="1">
            <a:spLocks noGrp="1"/>
          </p:cNvSpPr>
          <p:nvPr>
            <p:ph type="body" idx="1"/>
          </p:nvPr>
        </p:nvSpPr>
        <p:spPr>
          <a:xfrm>
            <a:off x="416950" y="1568000"/>
            <a:ext cx="5486399" cy="452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2000" b="0" i="0" u="none" strike="noStrike" cap="none" baseline="0">
                <a:latin typeface="Calibri"/>
                <a:ea typeface="Calibri"/>
                <a:cs typeface="Calibri"/>
                <a:sym typeface="Calibri"/>
              </a:rPr>
              <a:t>Some examples</a:t>
            </a:r>
          </a:p>
          <a:p>
            <a:pPr marL="457200" marR="0" lvl="1" indent="0" algn="l" rtl="0">
              <a:lnSpc>
                <a:spcPct val="100000"/>
              </a:lnSpc>
              <a:spcBef>
                <a:spcPts val="400"/>
              </a:spcBef>
              <a:spcAft>
                <a:spcPts val="0"/>
              </a:spcAft>
              <a:buClr>
                <a:schemeClr val="lt1"/>
              </a:buClr>
              <a:buSzPct val="25000"/>
              <a:buFont typeface="Calibri"/>
              <a:buNone/>
            </a:pPr>
            <a:r>
              <a:rPr lang="en-US" sz="2000" b="0" i="0" u="none" strike="noStrike" cap="none" baseline="0">
                <a:latin typeface="Calibri"/>
                <a:ea typeface="Calibri"/>
                <a:cs typeface="Calibri"/>
                <a:sym typeface="Calibri"/>
              </a:rPr>
              <a:t> 200 mW card + 3 dBi antenna =</a:t>
            </a:r>
          </a:p>
          <a:p>
            <a:pPr marL="457200" marR="0" lvl="1" indent="0" algn="l" rtl="0">
              <a:lnSpc>
                <a:spcPct val="100000"/>
              </a:lnSpc>
              <a:spcBef>
                <a:spcPts val="400"/>
              </a:spcBef>
              <a:spcAft>
                <a:spcPts val="0"/>
              </a:spcAft>
              <a:buClr>
                <a:schemeClr val="lt1"/>
              </a:buClr>
              <a:buSzPct val="25000"/>
              <a:buFont typeface="Calibri"/>
              <a:buNone/>
            </a:pPr>
            <a:r>
              <a:rPr lang="en-US" sz="2000" b="0" i="0" u="none" strike="noStrike" cap="none" baseline="0">
                <a:latin typeface="Calibri"/>
                <a:ea typeface="Calibri"/>
                <a:cs typeface="Calibri"/>
                <a:sym typeface="Calibri"/>
              </a:rPr>
              <a:t> 200 mW card + 9 dBi antenna =</a:t>
            </a:r>
          </a:p>
          <a:p>
            <a:pPr marL="457200" marR="0" lvl="1" indent="0" algn="l" rtl="0">
              <a:lnSpc>
                <a:spcPct val="100000"/>
              </a:lnSpc>
              <a:spcBef>
                <a:spcPts val="400"/>
              </a:spcBef>
              <a:spcAft>
                <a:spcPts val="0"/>
              </a:spcAft>
              <a:buClr>
                <a:schemeClr val="lt1"/>
              </a:buClr>
              <a:buSzPct val="25000"/>
              <a:buFont typeface="Calibri"/>
              <a:buNone/>
            </a:pPr>
            <a:r>
              <a:rPr lang="en-US" sz="2000" b="0" i="0" u="none" strike="noStrike" cap="none" baseline="0">
                <a:latin typeface="Calibri"/>
                <a:ea typeface="Calibri"/>
                <a:cs typeface="Calibri"/>
                <a:sym typeface="Calibri"/>
              </a:rPr>
              <a:t> 100 mW card + 3 dBi antenna =</a:t>
            </a:r>
          </a:p>
          <a:p>
            <a:pPr marL="457200" marR="0" lvl="1" indent="0" algn="l" rtl="0">
              <a:lnSpc>
                <a:spcPct val="100000"/>
              </a:lnSpc>
              <a:spcBef>
                <a:spcPts val="400"/>
              </a:spcBef>
              <a:spcAft>
                <a:spcPts val="0"/>
              </a:spcAft>
              <a:buClr>
                <a:schemeClr val="lt1"/>
              </a:buClr>
              <a:buSzPct val="25000"/>
              <a:buFont typeface="Calibri"/>
              <a:buNone/>
            </a:pPr>
            <a:r>
              <a:rPr lang="en-US" sz="2000" b="0" i="0" u="none" strike="noStrike" cap="none" baseline="0">
                <a:latin typeface="Calibri"/>
                <a:ea typeface="Calibri"/>
                <a:cs typeface="Calibri"/>
                <a:sym typeface="Calibri"/>
              </a:rPr>
              <a:t> 100 mW card + 10 dBi antenna =</a:t>
            </a:r>
          </a:p>
          <a:p>
            <a:pPr marL="457200" marR="0" lvl="1" indent="0" algn="l" rtl="0">
              <a:lnSpc>
                <a:spcPct val="100000"/>
              </a:lnSpc>
              <a:spcBef>
                <a:spcPts val="400"/>
              </a:spcBef>
              <a:spcAft>
                <a:spcPts val="0"/>
              </a:spcAft>
              <a:buClr>
                <a:schemeClr val="lt1"/>
              </a:buClr>
              <a:buSzPct val="25000"/>
              <a:buFont typeface="Calibri"/>
              <a:buNone/>
            </a:pPr>
            <a:r>
              <a:rPr lang="en-US" sz="2000" b="0" i="0" u="none" strike="noStrike" cap="none" baseline="0">
                <a:latin typeface="Calibri"/>
                <a:ea typeface="Calibri"/>
                <a:cs typeface="Calibri"/>
                <a:sym typeface="Calibri"/>
              </a:rPr>
              <a:t> 320 mW card + 2 dBi antenna =</a:t>
            </a:r>
          </a:p>
          <a:p>
            <a:pPr marL="457200" marR="0" lvl="1" indent="0" algn="l" rtl="0">
              <a:lnSpc>
                <a:spcPct val="100000"/>
              </a:lnSpc>
              <a:spcBef>
                <a:spcPts val="400"/>
              </a:spcBef>
              <a:spcAft>
                <a:spcPts val="0"/>
              </a:spcAft>
              <a:buClr>
                <a:schemeClr val="lt1"/>
              </a:buClr>
              <a:buSzPct val="25000"/>
              <a:buFont typeface="Calibri"/>
              <a:buNone/>
            </a:pPr>
            <a:r>
              <a:rPr lang="en-US" sz="2000" b="0" i="0" u="none" strike="noStrike" cap="none" baseline="0">
                <a:latin typeface="Calibri"/>
                <a:ea typeface="Calibri"/>
                <a:cs typeface="Calibri"/>
                <a:sym typeface="Calibri"/>
              </a:rPr>
              <a:t> 320 mW card + 5 dBi antenna = </a:t>
            </a:r>
          </a:p>
        </p:txBody>
      </p:sp>
      <p:sp>
        <p:nvSpPr>
          <p:cNvPr id="260" name="Shape 260"/>
          <p:cNvSpPr txBox="1"/>
          <p:nvPr/>
        </p:nvSpPr>
        <p:spPr>
          <a:xfrm>
            <a:off x="4173825" y="1916800"/>
            <a:ext cx="2971799" cy="3505200"/>
          </a:xfrm>
          <a:prstGeom prst="rect">
            <a:avLst/>
          </a:prstGeom>
          <a:noFill/>
          <a:ln>
            <a:noFill/>
          </a:ln>
        </p:spPr>
        <p:txBody>
          <a:bodyPr lIns="91425" tIns="45700" rIns="91425" bIns="45700" anchor="t" anchorCtr="0">
            <a:noAutofit/>
          </a:bodyPr>
          <a:lstStyle/>
          <a:p>
            <a:pPr marL="457200" marR="0" lvl="1" indent="0" algn="l" rtl="0">
              <a:lnSpc>
                <a:spcPct val="100000"/>
              </a:lnSpc>
              <a:spcBef>
                <a:spcPts val="0"/>
              </a:spcBef>
              <a:spcAft>
                <a:spcPts val="0"/>
              </a:spcAft>
              <a:buClr>
                <a:schemeClr val="lt1"/>
              </a:buClr>
              <a:buSzPct val="25000"/>
              <a:buFont typeface="Calibri"/>
              <a:buNone/>
            </a:pPr>
            <a:r>
              <a:rPr lang="en-US" sz="2000" b="0" i="0" u="none" strike="noStrike" cap="none" baseline="0">
                <a:latin typeface="Calibri"/>
                <a:ea typeface="Calibri"/>
                <a:cs typeface="Calibri"/>
                <a:sym typeface="Calibri"/>
              </a:rPr>
              <a:t>400 mW EIRP</a:t>
            </a:r>
          </a:p>
          <a:p>
            <a:pPr marL="457200" marR="0" lvl="1" indent="0" algn="l" rtl="0">
              <a:lnSpc>
                <a:spcPct val="100000"/>
              </a:lnSpc>
              <a:spcBef>
                <a:spcPts val="400"/>
              </a:spcBef>
              <a:spcAft>
                <a:spcPts val="0"/>
              </a:spcAft>
              <a:buClr>
                <a:schemeClr val="lt1"/>
              </a:buClr>
              <a:buSzPct val="25000"/>
              <a:buFont typeface="Calibri"/>
              <a:buNone/>
            </a:pPr>
            <a:r>
              <a:rPr lang="en-US" sz="2000" b="0" i="0" u="none" strike="noStrike" cap="none" baseline="0">
                <a:latin typeface="Calibri"/>
                <a:ea typeface="Calibri"/>
                <a:cs typeface="Calibri"/>
                <a:sym typeface="Calibri"/>
              </a:rPr>
              <a:t>1200 mW EIRP</a:t>
            </a:r>
          </a:p>
          <a:p>
            <a:pPr marL="457200" marR="0" lvl="1" indent="0" algn="l" rtl="0">
              <a:lnSpc>
                <a:spcPct val="100000"/>
              </a:lnSpc>
              <a:spcBef>
                <a:spcPts val="400"/>
              </a:spcBef>
              <a:spcAft>
                <a:spcPts val="0"/>
              </a:spcAft>
              <a:buClr>
                <a:schemeClr val="lt1"/>
              </a:buClr>
              <a:buSzPct val="25000"/>
              <a:buFont typeface="Calibri"/>
              <a:buNone/>
            </a:pPr>
            <a:r>
              <a:rPr lang="en-US" sz="2000" b="0" i="0" u="none" strike="noStrike" cap="none" baseline="0">
                <a:latin typeface="Calibri"/>
                <a:ea typeface="Calibri"/>
                <a:cs typeface="Calibri"/>
                <a:sym typeface="Calibri"/>
              </a:rPr>
              <a:t>200 mW EIRP</a:t>
            </a:r>
          </a:p>
          <a:p>
            <a:pPr marL="457200" marR="0" lvl="1" indent="0" algn="l" rtl="0">
              <a:lnSpc>
                <a:spcPct val="100000"/>
              </a:lnSpc>
              <a:spcBef>
                <a:spcPts val="400"/>
              </a:spcBef>
              <a:spcAft>
                <a:spcPts val="0"/>
              </a:spcAft>
              <a:buClr>
                <a:schemeClr val="lt1"/>
              </a:buClr>
              <a:buSzPct val="25000"/>
              <a:buFont typeface="Calibri"/>
              <a:buNone/>
            </a:pPr>
            <a:r>
              <a:rPr lang="en-US" sz="2000" b="0" i="0" u="none" strike="noStrike" cap="none" baseline="0">
                <a:latin typeface="Calibri"/>
                <a:ea typeface="Calibri"/>
                <a:cs typeface="Calibri"/>
                <a:sym typeface="Calibri"/>
              </a:rPr>
              <a:t>1000 mW EIRP</a:t>
            </a:r>
          </a:p>
          <a:p>
            <a:pPr marL="457200" marR="0" lvl="1" indent="0" algn="l" rtl="0">
              <a:lnSpc>
                <a:spcPct val="100000"/>
              </a:lnSpc>
              <a:spcBef>
                <a:spcPts val="400"/>
              </a:spcBef>
              <a:spcAft>
                <a:spcPts val="0"/>
              </a:spcAft>
              <a:buClr>
                <a:schemeClr val="lt1"/>
              </a:buClr>
              <a:buSzPct val="25000"/>
              <a:buFont typeface="Calibri"/>
              <a:buNone/>
            </a:pPr>
            <a:r>
              <a:rPr lang="en-US" sz="2000" b="0" i="0" u="none" strike="noStrike" cap="none" baseline="0">
                <a:latin typeface="Calibri"/>
                <a:ea typeface="Calibri"/>
                <a:cs typeface="Calibri"/>
                <a:sym typeface="Calibri"/>
              </a:rPr>
              <a:t>500 mW EIRP</a:t>
            </a:r>
          </a:p>
          <a:p>
            <a:pPr marL="457200" marR="0" lvl="1" indent="0" algn="l" rtl="0">
              <a:lnSpc>
                <a:spcPct val="100000"/>
              </a:lnSpc>
              <a:spcBef>
                <a:spcPts val="400"/>
              </a:spcBef>
              <a:spcAft>
                <a:spcPts val="0"/>
              </a:spcAft>
              <a:buClr>
                <a:schemeClr val="lt1"/>
              </a:buClr>
              <a:buSzPct val="25000"/>
              <a:buFont typeface="Calibri"/>
              <a:buNone/>
            </a:pPr>
            <a:r>
              <a:rPr lang="en-US" sz="2000" b="0" i="0" u="none" strike="noStrike" cap="none" baseline="0">
                <a:latin typeface="Calibri"/>
                <a:ea typeface="Calibri"/>
                <a:cs typeface="Calibri"/>
                <a:sym typeface="Calibri"/>
              </a:rPr>
              <a:t>1000 mW EIRP</a:t>
            </a: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a:solidFill>
                  <a:srgbClr val="000000"/>
                </a:solidFill>
                <a:latin typeface="Calibri"/>
                <a:ea typeface="Calibri"/>
                <a:cs typeface="Calibri"/>
                <a:sym typeface="Calibri"/>
              </a:rPr>
              <a:t>Decibles</a:t>
            </a:r>
          </a:p>
        </p:txBody>
      </p:sp>
      <p:pic>
        <p:nvPicPr>
          <p:cNvPr id="266" name="Shape 266"/>
          <p:cNvPicPr preferRelativeResize="0"/>
          <p:nvPr/>
        </p:nvPicPr>
        <p:blipFill rotWithShape="1">
          <a:blip r:embed="rId3">
            <a:alphaModFix/>
          </a:blip>
          <a:srcRect l="-18083" r="-18084"/>
          <a:stretch/>
        </p:blipFill>
        <p:spPr>
          <a:xfrm>
            <a:off x="838200" y="1600200"/>
            <a:ext cx="8153399" cy="4525961"/>
          </a:xfrm>
          <a:prstGeom prst="rect">
            <a:avLst/>
          </a:prstGeom>
          <a:noFill/>
          <a:ln>
            <a:noFill/>
          </a:ln>
        </p:spPr>
      </p:pic>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0" i="0" u="none" strike="noStrike" cap="none" baseline="0">
                <a:solidFill>
                  <a:srgbClr val="000000"/>
                </a:solidFill>
                <a:latin typeface="Calibri"/>
                <a:ea typeface="Calibri"/>
                <a:cs typeface="Calibri"/>
                <a:sym typeface="Calibri"/>
              </a:rPr>
              <a:t>Learning Objectives	</a:t>
            </a:r>
          </a:p>
        </p:txBody>
      </p:sp>
      <p:sp>
        <p:nvSpPr>
          <p:cNvPr id="37" name="Shape 37"/>
          <p:cNvSpPr txBox="1">
            <a:spLocks noGrp="1"/>
          </p:cNvSpPr>
          <p:nvPr>
            <p:ph type="body" idx="1"/>
          </p:nvPr>
        </p:nvSpPr>
        <p:spPr>
          <a:xfrm>
            <a:off x="376700" y="1600200"/>
            <a:ext cx="8229600" cy="452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640"/>
              </a:spcBef>
              <a:spcAft>
                <a:spcPts val="0"/>
              </a:spcAft>
              <a:buClr>
                <a:srgbClr val="000000"/>
              </a:buClr>
              <a:buSzPct val="100000"/>
              <a:buFont typeface="Calibri"/>
              <a:buChar char="•"/>
            </a:pPr>
            <a:r>
              <a:rPr lang="en-US" sz="3200">
                <a:latin typeface="Calibri"/>
                <a:ea typeface="Calibri"/>
                <a:cs typeface="Calibri"/>
                <a:sym typeface="Calibri"/>
              </a:rPr>
              <a:t>Antennas - Definition</a:t>
            </a:r>
          </a:p>
          <a:p>
            <a:pPr marL="342900" marR="0" lvl="0" indent="-342900" algn="l" rtl="0">
              <a:lnSpc>
                <a:spcPct val="100000"/>
              </a:lnSpc>
              <a:spcBef>
                <a:spcPts val="640"/>
              </a:spcBef>
              <a:spcAft>
                <a:spcPts val="0"/>
              </a:spcAft>
              <a:buClr>
                <a:srgbClr val="000000"/>
              </a:buClr>
              <a:buSzPct val="100000"/>
              <a:buFont typeface="Calibri"/>
              <a:buChar char="•"/>
            </a:pPr>
            <a:r>
              <a:rPr lang="en-US" sz="3200">
                <a:latin typeface="Calibri"/>
                <a:ea typeface="Calibri"/>
                <a:cs typeface="Calibri"/>
                <a:sym typeface="Calibri"/>
              </a:rPr>
              <a:t>Antenna Systems</a:t>
            </a:r>
          </a:p>
          <a:p>
            <a:pPr marL="342900" marR="0" lvl="0" indent="-342900" algn="l" rtl="0">
              <a:lnSpc>
                <a:spcPct val="100000"/>
              </a:lnSpc>
              <a:spcBef>
                <a:spcPts val="640"/>
              </a:spcBef>
              <a:spcAft>
                <a:spcPts val="0"/>
              </a:spcAft>
              <a:buClr>
                <a:srgbClr val="000000"/>
              </a:buClr>
              <a:buSzPct val="100000"/>
              <a:buFont typeface="Calibri"/>
              <a:buChar char="•"/>
            </a:pPr>
            <a:r>
              <a:rPr lang="en-US" sz="3200">
                <a:latin typeface="Calibri"/>
                <a:ea typeface="Calibri"/>
                <a:cs typeface="Calibri"/>
                <a:sym typeface="Calibri"/>
              </a:rPr>
              <a:t>How Antennas Work</a:t>
            </a:r>
          </a:p>
          <a:p>
            <a:pPr marL="342900" marR="0" lvl="0" indent="-342900" algn="l" rtl="0">
              <a:lnSpc>
                <a:spcPct val="100000"/>
              </a:lnSpc>
              <a:spcBef>
                <a:spcPts val="640"/>
              </a:spcBef>
              <a:spcAft>
                <a:spcPts val="0"/>
              </a:spcAft>
              <a:buClr>
                <a:srgbClr val="000000"/>
              </a:buClr>
              <a:buSzPct val="100000"/>
              <a:buFont typeface="Calibri"/>
              <a:buChar char="•"/>
            </a:pPr>
            <a:r>
              <a:rPr lang="en-US" sz="3200">
                <a:latin typeface="Calibri"/>
                <a:ea typeface="Calibri"/>
                <a:cs typeface="Calibri"/>
                <a:sym typeface="Calibri"/>
              </a:rPr>
              <a:t>Polarization</a:t>
            </a:r>
          </a:p>
          <a:p>
            <a:pPr marL="342900" marR="0" lvl="0" indent="-342900" algn="l" rtl="0">
              <a:lnSpc>
                <a:spcPct val="100000"/>
              </a:lnSpc>
              <a:spcBef>
                <a:spcPts val="640"/>
              </a:spcBef>
              <a:spcAft>
                <a:spcPts val="0"/>
              </a:spcAft>
              <a:buClr>
                <a:srgbClr val="000000"/>
              </a:buClr>
              <a:buSzPct val="100000"/>
              <a:buFont typeface="Calibri"/>
              <a:buChar char="•"/>
            </a:pPr>
            <a:r>
              <a:rPr lang="en-US" sz="3200">
                <a:latin typeface="Calibri"/>
                <a:ea typeface="Calibri"/>
                <a:cs typeface="Calibri"/>
                <a:sym typeface="Calibri"/>
              </a:rPr>
              <a:t>Radio Frequency</a:t>
            </a:r>
          </a:p>
          <a:p>
            <a:pPr marL="342900" marR="0" lvl="0" indent="-342900" algn="l" rtl="0">
              <a:lnSpc>
                <a:spcPct val="100000"/>
              </a:lnSpc>
              <a:spcBef>
                <a:spcPts val="640"/>
              </a:spcBef>
              <a:spcAft>
                <a:spcPts val="0"/>
              </a:spcAft>
              <a:buClr>
                <a:srgbClr val="000000"/>
              </a:buClr>
              <a:buSzPct val="100000"/>
              <a:buFont typeface="Calibri"/>
              <a:buChar char="•"/>
            </a:pPr>
            <a:r>
              <a:rPr lang="en-US" sz="3200">
                <a:latin typeface="Calibri"/>
                <a:ea typeface="Calibri"/>
                <a:cs typeface="Calibri"/>
                <a:sym typeface="Calibri"/>
              </a:rPr>
              <a:t>SWR/VSWR</a:t>
            </a:r>
          </a:p>
          <a:p>
            <a:pPr marL="342900" marR="0" lvl="0" indent="-342900" algn="l" rtl="0">
              <a:lnSpc>
                <a:spcPct val="100000"/>
              </a:lnSpc>
              <a:spcBef>
                <a:spcPts val="640"/>
              </a:spcBef>
              <a:spcAft>
                <a:spcPts val="0"/>
              </a:spcAft>
              <a:buClr>
                <a:srgbClr val="000000"/>
              </a:buClr>
              <a:buSzPct val="100000"/>
              <a:buFont typeface="Calibri"/>
              <a:buChar char="•"/>
            </a:pPr>
            <a:r>
              <a:rPr lang="en-US" sz="3200">
                <a:latin typeface="Calibri"/>
                <a:ea typeface="Calibri"/>
                <a:cs typeface="Calibri"/>
                <a:sym typeface="Calibri"/>
              </a:rPr>
              <a:t>Real Antenna Systems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0" i="0" u="none" strike="noStrike" cap="none" baseline="0">
                <a:solidFill>
                  <a:srgbClr val="000000"/>
                </a:solidFill>
                <a:latin typeface="Calibri"/>
                <a:ea typeface="Calibri"/>
                <a:cs typeface="Calibri"/>
                <a:sym typeface="Calibri"/>
              </a:rPr>
              <a:t>Antenna Characteristics</a:t>
            </a:r>
          </a:p>
        </p:txBody>
      </p:sp>
      <p:sp>
        <p:nvSpPr>
          <p:cNvPr id="179" name="Shape 179"/>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Calibri"/>
              <a:buChar char="•"/>
            </a:pPr>
            <a:r>
              <a:rPr lang="en-US" sz="3200" b="0" i="0" u="none" strike="noStrike" cap="none" baseline="0">
                <a:latin typeface="Calibri"/>
                <a:ea typeface="Calibri"/>
                <a:cs typeface="Calibri"/>
                <a:sym typeface="Calibri"/>
              </a:rPr>
              <a:t>Reciprocity of Antennas</a:t>
            </a:r>
          </a:p>
          <a:p>
            <a:pPr marL="342900" marR="0" lvl="0" indent="-342900" algn="l" rtl="0">
              <a:lnSpc>
                <a:spcPct val="100000"/>
              </a:lnSpc>
              <a:spcBef>
                <a:spcPts val="640"/>
              </a:spcBef>
              <a:spcAft>
                <a:spcPts val="0"/>
              </a:spcAft>
              <a:buClr>
                <a:srgbClr val="000000"/>
              </a:buClr>
              <a:buSzPct val="100000"/>
              <a:buFont typeface="Calibri"/>
              <a:buChar char="•"/>
            </a:pPr>
            <a:r>
              <a:rPr lang="en-US" sz="3200" b="0" i="0" u="none" strike="noStrike" cap="none" baseline="0">
                <a:latin typeface="Calibri"/>
                <a:ea typeface="Calibri"/>
                <a:cs typeface="Calibri"/>
                <a:sym typeface="Calibri"/>
              </a:rPr>
              <a:t>Antenna Gain</a:t>
            </a:r>
          </a:p>
          <a:p>
            <a:pPr marL="342900" marR="0" lvl="0" indent="-342900" algn="l" rtl="0">
              <a:lnSpc>
                <a:spcPct val="100000"/>
              </a:lnSpc>
              <a:spcBef>
                <a:spcPts val="640"/>
              </a:spcBef>
              <a:spcAft>
                <a:spcPts val="0"/>
              </a:spcAft>
              <a:buClr>
                <a:srgbClr val="000000"/>
              </a:buClr>
              <a:buSzPct val="100000"/>
              <a:buFont typeface="Calibri"/>
              <a:buChar char="•"/>
            </a:pPr>
            <a:r>
              <a:rPr lang="en-US" sz="3200" b="0" i="0" u="none" strike="noStrike" cap="none" baseline="0">
                <a:latin typeface="Calibri"/>
                <a:ea typeface="Calibri"/>
                <a:cs typeface="Calibri"/>
                <a:sym typeface="Calibri"/>
              </a:rPr>
              <a:t>Antenna Polarization</a:t>
            </a:r>
          </a:p>
        </p:txBody>
      </p:sp>
      <p:pic>
        <p:nvPicPr>
          <p:cNvPr id="180" name="Shape 180"/>
          <p:cNvPicPr preferRelativeResize="0"/>
          <p:nvPr/>
        </p:nvPicPr>
        <p:blipFill rotWithShape="1">
          <a:blip r:embed="rId3">
            <a:alphaModFix/>
          </a:blip>
          <a:srcRect/>
          <a:stretch/>
        </p:blipFill>
        <p:spPr>
          <a:xfrm>
            <a:off x="2057400" y="3657600"/>
            <a:ext cx="4267199" cy="2228850"/>
          </a:xfrm>
          <a:prstGeom prst="rect">
            <a:avLst/>
          </a:prstGeom>
          <a:noFill/>
          <a:ln>
            <a:noFill/>
          </a:ln>
        </p:spPr>
      </p:pic>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0" i="0" u="none" strike="noStrike" cap="none" baseline="0">
                <a:solidFill>
                  <a:srgbClr val="000000"/>
                </a:solidFill>
                <a:latin typeface="Calibri"/>
                <a:ea typeface="Calibri"/>
                <a:cs typeface="Calibri"/>
                <a:sym typeface="Calibri"/>
              </a:rPr>
              <a:t>Types of RF Antennas</a:t>
            </a:r>
          </a:p>
        </p:txBody>
      </p:sp>
      <p:sp>
        <p:nvSpPr>
          <p:cNvPr id="215" name="Shape 215"/>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Calibri"/>
              <a:buChar char="•"/>
            </a:pPr>
            <a:r>
              <a:rPr lang="en-US" sz="3200" b="0" i="0" u="none" strike="noStrike" cap="none" baseline="0">
                <a:latin typeface="Calibri"/>
                <a:ea typeface="Calibri"/>
                <a:cs typeface="Calibri"/>
                <a:sym typeface="Calibri"/>
              </a:rPr>
              <a:t>Omni-Directional</a:t>
            </a:r>
          </a:p>
          <a:p>
            <a:pPr marL="742950" marR="0" lvl="1" indent="-285750" algn="l" rtl="0">
              <a:lnSpc>
                <a:spcPct val="100000"/>
              </a:lnSpc>
              <a:spcBef>
                <a:spcPts val="560"/>
              </a:spcBef>
              <a:spcAft>
                <a:spcPts val="0"/>
              </a:spcAft>
              <a:buClr>
                <a:srgbClr val="000000"/>
              </a:buClr>
              <a:buSzPct val="100000"/>
              <a:buFont typeface="Calibri"/>
              <a:buChar char="–"/>
            </a:pPr>
            <a:r>
              <a:rPr lang="en-US" sz="2800" b="0" i="0" u="none" strike="noStrike" cap="none" baseline="0">
                <a:latin typeface="Calibri"/>
                <a:ea typeface="Calibri"/>
                <a:cs typeface="Calibri"/>
                <a:sym typeface="Calibri"/>
              </a:rPr>
              <a:t>Most common time</a:t>
            </a:r>
          </a:p>
          <a:p>
            <a:pPr marL="742950" marR="0" lvl="1" indent="-285750" algn="l" rtl="0">
              <a:lnSpc>
                <a:spcPct val="100000"/>
              </a:lnSpc>
              <a:spcBef>
                <a:spcPts val="560"/>
              </a:spcBef>
              <a:spcAft>
                <a:spcPts val="0"/>
              </a:spcAft>
              <a:buClr>
                <a:srgbClr val="000000"/>
              </a:buClr>
              <a:buSzPct val="100000"/>
              <a:buFont typeface="Calibri"/>
              <a:buChar char="–"/>
            </a:pPr>
            <a:r>
              <a:rPr lang="en-US" sz="2800" b="0" i="0" u="none" strike="noStrike" cap="none" baseline="0">
                <a:latin typeface="Calibri"/>
                <a:ea typeface="Calibri"/>
                <a:cs typeface="Calibri"/>
                <a:sym typeface="Calibri"/>
              </a:rPr>
              <a:t>Radiates equally in all directions</a:t>
            </a:r>
          </a:p>
          <a:p>
            <a:pPr marL="342900" marR="0" lvl="0" indent="-342900" algn="l" rtl="0">
              <a:lnSpc>
                <a:spcPct val="100000"/>
              </a:lnSpc>
              <a:spcBef>
                <a:spcPts val="640"/>
              </a:spcBef>
              <a:spcAft>
                <a:spcPts val="0"/>
              </a:spcAft>
              <a:buClr>
                <a:srgbClr val="000000"/>
              </a:buClr>
              <a:buSzPct val="100000"/>
              <a:buFont typeface="Calibri"/>
              <a:buChar char="•"/>
            </a:pPr>
            <a:r>
              <a:rPr lang="en-US" sz="3200" b="0" i="0" u="none" strike="noStrike" cap="none" baseline="0">
                <a:latin typeface="Calibri"/>
                <a:ea typeface="Calibri"/>
                <a:cs typeface="Calibri"/>
                <a:sym typeface="Calibri"/>
              </a:rPr>
              <a:t>Semi-directional</a:t>
            </a:r>
          </a:p>
          <a:p>
            <a:pPr marL="742950" marR="0" lvl="1" indent="-285750" algn="l" rtl="0">
              <a:lnSpc>
                <a:spcPct val="100000"/>
              </a:lnSpc>
              <a:spcBef>
                <a:spcPts val="560"/>
              </a:spcBef>
              <a:spcAft>
                <a:spcPts val="0"/>
              </a:spcAft>
              <a:buClr>
                <a:srgbClr val="000000"/>
              </a:buClr>
              <a:buSzPct val="100000"/>
              <a:buFont typeface="Calibri"/>
              <a:buChar char="–"/>
            </a:pPr>
            <a:r>
              <a:rPr lang="en-US" sz="2800" b="0" i="0" u="none" strike="noStrike" cap="none" baseline="0">
                <a:latin typeface="Calibri"/>
                <a:ea typeface="Calibri"/>
                <a:cs typeface="Calibri"/>
                <a:sym typeface="Calibri"/>
              </a:rPr>
              <a:t>Radiates stronger signal in multiple directions</a:t>
            </a:r>
          </a:p>
          <a:p>
            <a:pPr marL="342900" marR="0" lvl="0" indent="-342900" algn="l" rtl="0">
              <a:lnSpc>
                <a:spcPct val="100000"/>
              </a:lnSpc>
              <a:spcBef>
                <a:spcPts val="640"/>
              </a:spcBef>
              <a:spcAft>
                <a:spcPts val="0"/>
              </a:spcAft>
              <a:buClr>
                <a:srgbClr val="000000"/>
              </a:buClr>
              <a:buSzPct val="100000"/>
              <a:buFont typeface="Calibri"/>
              <a:buChar char="•"/>
            </a:pPr>
            <a:r>
              <a:rPr lang="en-US" sz="3200" b="0" i="0" u="none" strike="noStrike" cap="none" baseline="0">
                <a:latin typeface="Calibri"/>
                <a:ea typeface="Calibri"/>
                <a:cs typeface="Calibri"/>
                <a:sym typeface="Calibri"/>
              </a:rPr>
              <a:t>Highly-Directional</a:t>
            </a:r>
          </a:p>
          <a:p>
            <a:pPr marL="742950" marR="0" lvl="1" indent="-285750" algn="l" rtl="0">
              <a:lnSpc>
                <a:spcPct val="100000"/>
              </a:lnSpc>
              <a:spcBef>
                <a:spcPts val="560"/>
              </a:spcBef>
              <a:spcAft>
                <a:spcPts val="0"/>
              </a:spcAft>
              <a:buClr>
                <a:srgbClr val="000000"/>
              </a:buClr>
              <a:buSzPct val="100000"/>
              <a:buFont typeface="Calibri"/>
              <a:buChar char="–"/>
            </a:pPr>
            <a:r>
              <a:rPr lang="en-US" sz="2800" b="0" i="0" u="none" strike="noStrike" cap="none" baseline="0">
                <a:latin typeface="Calibri"/>
                <a:ea typeface="Calibri"/>
                <a:cs typeface="Calibri"/>
                <a:sym typeface="Calibri"/>
              </a:rPr>
              <a:t>Radiates stronger signal in one direction</a:t>
            </a:r>
          </a:p>
        </p:txBody>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a:t>Real Antenna Systems</a:t>
            </a:r>
          </a:p>
        </p:txBody>
      </p:sp>
      <p:sp>
        <p:nvSpPr>
          <p:cNvPr id="118" name="Shape 118"/>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419100" rtl="0">
              <a:spcBef>
                <a:spcPts val="0"/>
              </a:spcBef>
              <a:buClr>
                <a:schemeClr val="lt1"/>
              </a:buClr>
              <a:buSzPct val="100000"/>
              <a:buFont typeface="Calibri"/>
              <a:buChar char="•"/>
            </a:pPr>
            <a:r>
              <a:rPr lang="en-US"/>
              <a:t>Half-Wave Flat-top Dipole</a:t>
            </a:r>
          </a:p>
          <a:p>
            <a:pPr marL="0" lvl="0" indent="0" rtl="0">
              <a:spcBef>
                <a:spcPts val="0"/>
              </a:spcBef>
              <a:buNone/>
            </a:pPr>
            <a:endParaRPr/>
          </a:p>
          <a:p>
            <a:pPr>
              <a:spcBef>
                <a:spcPts val="0"/>
              </a:spcBef>
              <a:buNone/>
            </a:pPr>
            <a:endParaRPr/>
          </a:p>
        </p:txBody>
      </p:sp>
      <p:pic>
        <p:nvPicPr>
          <p:cNvPr id="119" name="Shape 119"/>
          <p:cNvPicPr preferRelativeResize="0"/>
          <p:nvPr/>
        </p:nvPicPr>
        <p:blipFill>
          <a:blip r:embed="rId3">
            <a:alphaModFix/>
          </a:blip>
          <a:stretch>
            <a:fillRect/>
          </a:stretch>
        </p:blipFill>
        <p:spPr>
          <a:xfrm>
            <a:off x="1545475" y="2427825"/>
            <a:ext cx="5688150" cy="4017249"/>
          </a:xfrm>
          <a:prstGeom prst="rect">
            <a:avLst/>
          </a:prstGeom>
          <a:noFill/>
          <a:ln>
            <a:noFill/>
          </a:ln>
        </p:spPr>
      </p:pic>
      <p:sp>
        <p:nvSpPr>
          <p:cNvPr id="120" name="Shape 120"/>
          <p:cNvSpPr txBox="1"/>
          <p:nvPr/>
        </p:nvSpPr>
        <p:spPr>
          <a:xfrm>
            <a:off x="56349" y="6445075"/>
            <a:ext cx="5223045" cy="457200"/>
          </a:xfrm>
          <a:prstGeom prst="rect">
            <a:avLst/>
          </a:prstGeom>
          <a:noFill/>
          <a:ln>
            <a:noFill/>
          </a:ln>
        </p:spPr>
        <p:txBody>
          <a:bodyPr lIns="91425" tIns="91425" rIns="91425" bIns="91425" anchor="t" anchorCtr="0">
            <a:noAutofit/>
          </a:bodyPr>
          <a:lstStyle/>
          <a:p>
            <a:pPr>
              <a:spcBef>
                <a:spcPts val="0"/>
              </a:spcBef>
              <a:buNone/>
            </a:pPr>
            <a:r>
              <a:rPr lang="en-US" sz="1200" dirty="0"/>
              <a:t>source: </a:t>
            </a:r>
            <a:r>
              <a:rPr lang="en-US" sz="1200" u="sng" dirty="0">
                <a:solidFill>
                  <a:schemeClr val="hlink"/>
                </a:solidFill>
                <a:hlinkClick r:id="rId4"/>
              </a:rPr>
              <a:t>http://www.hamuniverse.com/n4jaantennabook.html</a:t>
            </a:r>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Real Antenna Systems</a:t>
            </a:r>
          </a:p>
        </p:txBody>
      </p:sp>
      <p:sp>
        <p:nvSpPr>
          <p:cNvPr id="126" name="Shape 126"/>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419100" rtl="0">
              <a:spcBef>
                <a:spcPts val="0"/>
              </a:spcBef>
              <a:buClr>
                <a:schemeClr val="lt1"/>
              </a:buClr>
              <a:buSzPct val="100000"/>
              <a:buFont typeface="Calibri"/>
              <a:buChar char="•"/>
            </a:pPr>
            <a:r>
              <a:rPr lang="en-US"/>
              <a:t>Inverted-V Dipole</a:t>
            </a:r>
          </a:p>
          <a:p>
            <a:pPr marL="0" lvl="0" indent="0" rtl="0">
              <a:spcBef>
                <a:spcPts val="0"/>
              </a:spcBef>
              <a:buNone/>
            </a:pPr>
            <a:endParaRPr/>
          </a:p>
          <a:p>
            <a:pPr lvl="0" rtl="0">
              <a:spcBef>
                <a:spcPts val="0"/>
              </a:spcBef>
              <a:buNone/>
            </a:pPr>
            <a:endParaRPr/>
          </a:p>
        </p:txBody>
      </p:sp>
      <p:sp>
        <p:nvSpPr>
          <p:cNvPr id="127" name="Shape 127"/>
          <p:cNvSpPr txBox="1"/>
          <p:nvPr/>
        </p:nvSpPr>
        <p:spPr>
          <a:xfrm>
            <a:off x="56350" y="6445075"/>
            <a:ext cx="5459622" cy="457200"/>
          </a:xfrm>
          <a:prstGeom prst="rect">
            <a:avLst/>
          </a:prstGeom>
          <a:noFill/>
          <a:ln>
            <a:noFill/>
          </a:ln>
        </p:spPr>
        <p:txBody>
          <a:bodyPr lIns="91425" tIns="91425" rIns="91425" bIns="91425" anchor="t" anchorCtr="0">
            <a:noAutofit/>
          </a:bodyPr>
          <a:lstStyle/>
          <a:p>
            <a:pPr lvl="0" rtl="0">
              <a:spcBef>
                <a:spcPts val="0"/>
              </a:spcBef>
              <a:buNone/>
            </a:pPr>
            <a:r>
              <a:rPr lang="en-US" sz="1200" dirty="0"/>
              <a:t>source: </a:t>
            </a:r>
            <a:r>
              <a:rPr lang="en-US" sz="1200" u="sng" dirty="0">
                <a:solidFill>
                  <a:schemeClr val="hlink"/>
                </a:solidFill>
                <a:hlinkClick r:id="rId3"/>
              </a:rPr>
              <a:t>http://homepage.ntlworld.com/rossjwilkinson/g6gvi/sixty.html</a:t>
            </a:r>
          </a:p>
        </p:txBody>
      </p:sp>
      <p:pic>
        <p:nvPicPr>
          <p:cNvPr id="128" name="Shape 128"/>
          <p:cNvPicPr preferRelativeResize="0"/>
          <p:nvPr/>
        </p:nvPicPr>
        <p:blipFill>
          <a:blip r:embed="rId4">
            <a:alphaModFix/>
          </a:blip>
          <a:stretch>
            <a:fillRect/>
          </a:stretch>
        </p:blipFill>
        <p:spPr>
          <a:xfrm>
            <a:off x="1102749" y="2379550"/>
            <a:ext cx="6712250" cy="3919175"/>
          </a:xfrm>
          <a:prstGeom prst="rect">
            <a:avLst/>
          </a:prstGeom>
          <a:noFill/>
          <a:ln>
            <a:noFill/>
          </a:ln>
        </p:spPr>
      </p:pic>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Directionality </a:t>
            </a:r>
            <a:r>
              <a:rPr lang="en-US" dirty="0" err="1" smtClean="0"/>
              <a:t>vs</a:t>
            </a:r>
            <a:r>
              <a:rPr lang="en-US" dirty="0" smtClean="0"/>
              <a:t> Wave Length</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descr="rf-direction.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862" y="1600200"/>
            <a:ext cx="8138938" cy="4584700"/>
          </a:xfrm>
          <a:prstGeom prst="rect">
            <a:avLst/>
          </a:prstGeom>
        </p:spPr>
      </p:pic>
      <p:sp>
        <p:nvSpPr>
          <p:cNvPr id="5" name="Rectangle 4"/>
          <p:cNvSpPr/>
          <p:nvPr/>
        </p:nvSpPr>
        <p:spPr>
          <a:xfrm>
            <a:off x="547862" y="6184900"/>
            <a:ext cx="4745485" cy="307777"/>
          </a:xfrm>
          <a:prstGeom prst="rect">
            <a:avLst/>
          </a:prstGeom>
        </p:spPr>
        <p:txBody>
          <a:bodyPr wrap="none">
            <a:spAutoFit/>
          </a:bodyPr>
          <a:lstStyle/>
          <a:p>
            <a:r>
              <a:rPr lang="en-US" dirty="0" smtClean="0"/>
              <a:t>Source: http</a:t>
            </a:r>
            <a:r>
              <a:rPr lang="en-US" dirty="0"/>
              <a:t>://</a:t>
            </a:r>
            <a:r>
              <a:rPr lang="en-US" dirty="0" err="1"/>
              <a:t>www.brightbell.com</a:t>
            </a:r>
            <a:r>
              <a:rPr lang="en-US" dirty="0"/>
              <a:t>/antenna/antenna1.html</a:t>
            </a:r>
          </a:p>
        </p:txBody>
      </p:sp>
    </p:spTree>
    <p:extLst>
      <p:ext uri="{BB962C8B-B14F-4D97-AF65-F5344CB8AC3E}">
        <p14:creationId xmlns:p14="http://schemas.microsoft.com/office/powerpoint/2010/main" val="1027229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Dipole </a:t>
            </a:r>
            <a:r>
              <a:rPr lang="en-US" dirty="0" err="1" smtClean="0"/>
              <a:t>Antannas</a:t>
            </a:r>
            <a:endParaRPr lang="en-US" dirty="0"/>
          </a:p>
        </p:txBody>
      </p:sp>
      <p:sp>
        <p:nvSpPr>
          <p:cNvPr id="3" name="Text Placeholder 2"/>
          <p:cNvSpPr>
            <a:spLocks noGrp="1"/>
          </p:cNvSpPr>
          <p:nvPr>
            <p:ph type="body" idx="1"/>
          </p:nvPr>
        </p:nvSpPr>
        <p:spPr/>
        <p:txBody>
          <a:bodyPr/>
          <a:lstStyle/>
          <a:p>
            <a:r>
              <a:rPr lang="en-US" dirty="0" smtClean="0"/>
              <a:t>Trap Dipole</a:t>
            </a:r>
            <a:endParaRPr lang="en-US" dirty="0"/>
          </a:p>
        </p:txBody>
      </p:sp>
      <p:pic>
        <p:nvPicPr>
          <p:cNvPr id="4" name="Picture 3" descr="Trap-dipol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792" y="2204024"/>
            <a:ext cx="8279207" cy="3981634"/>
          </a:xfrm>
          <a:prstGeom prst="rect">
            <a:avLst/>
          </a:prstGeom>
        </p:spPr>
      </p:pic>
      <p:sp>
        <p:nvSpPr>
          <p:cNvPr id="5" name="Rectangle 4"/>
          <p:cNvSpPr/>
          <p:nvPr/>
        </p:nvSpPr>
        <p:spPr>
          <a:xfrm>
            <a:off x="547862" y="6184900"/>
            <a:ext cx="4745485" cy="307777"/>
          </a:xfrm>
          <a:prstGeom prst="rect">
            <a:avLst/>
          </a:prstGeom>
        </p:spPr>
        <p:txBody>
          <a:bodyPr wrap="none">
            <a:spAutoFit/>
          </a:bodyPr>
          <a:lstStyle/>
          <a:p>
            <a:r>
              <a:rPr lang="en-US" dirty="0" smtClean="0"/>
              <a:t>Source: http</a:t>
            </a:r>
            <a:r>
              <a:rPr lang="en-US" dirty="0"/>
              <a:t>://</a:t>
            </a:r>
            <a:r>
              <a:rPr lang="en-US" dirty="0" err="1"/>
              <a:t>www.brightbell.com</a:t>
            </a:r>
            <a:r>
              <a:rPr lang="en-US" dirty="0"/>
              <a:t>/antenna/antenna1.html</a:t>
            </a:r>
          </a:p>
        </p:txBody>
      </p:sp>
    </p:spTree>
    <p:extLst>
      <p:ext uri="{BB962C8B-B14F-4D97-AF65-F5344CB8AC3E}">
        <p14:creationId xmlns:p14="http://schemas.microsoft.com/office/powerpoint/2010/main" val="1716600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Antennas</a:t>
            </a:r>
            <a:endParaRPr lang="en-US" dirty="0"/>
          </a:p>
        </p:txBody>
      </p:sp>
      <p:sp>
        <p:nvSpPr>
          <p:cNvPr id="3" name="Text Placeholder 2"/>
          <p:cNvSpPr>
            <a:spLocks noGrp="1"/>
          </p:cNvSpPr>
          <p:nvPr>
            <p:ph type="body" idx="1"/>
          </p:nvPr>
        </p:nvSpPr>
        <p:spPr/>
        <p:txBody>
          <a:bodyPr/>
          <a:lstStyle/>
          <a:p>
            <a:r>
              <a:rPr lang="en-US" dirty="0" smtClean="0"/>
              <a:t>Trap Vertical</a:t>
            </a:r>
            <a:endParaRPr lang="en-US" dirty="0"/>
          </a:p>
        </p:txBody>
      </p:sp>
      <p:pic>
        <p:nvPicPr>
          <p:cNvPr id="4" name="Picture 3" descr="trap-vertical.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4819" y="2184210"/>
            <a:ext cx="3670300" cy="3784600"/>
          </a:xfrm>
          <a:prstGeom prst="rect">
            <a:avLst/>
          </a:prstGeom>
        </p:spPr>
      </p:pic>
      <p:sp>
        <p:nvSpPr>
          <p:cNvPr id="5" name="Rectangle 4"/>
          <p:cNvSpPr/>
          <p:nvPr/>
        </p:nvSpPr>
        <p:spPr>
          <a:xfrm>
            <a:off x="547862" y="6184900"/>
            <a:ext cx="4745485" cy="307777"/>
          </a:xfrm>
          <a:prstGeom prst="rect">
            <a:avLst/>
          </a:prstGeom>
        </p:spPr>
        <p:txBody>
          <a:bodyPr wrap="none">
            <a:spAutoFit/>
          </a:bodyPr>
          <a:lstStyle/>
          <a:p>
            <a:r>
              <a:rPr lang="en-US" dirty="0" smtClean="0"/>
              <a:t>Source: http</a:t>
            </a:r>
            <a:r>
              <a:rPr lang="en-US" dirty="0"/>
              <a:t>://</a:t>
            </a:r>
            <a:r>
              <a:rPr lang="en-US" dirty="0" err="1"/>
              <a:t>www.brightbell.com</a:t>
            </a:r>
            <a:r>
              <a:rPr lang="en-US" dirty="0"/>
              <a:t>/antenna/antenna1.html</a:t>
            </a:r>
          </a:p>
        </p:txBody>
      </p:sp>
    </p:spTree>
    <p:extLst>
      <p:ext uri="{BB962C8B-B14F-4D97-AF65-F5344CB8AC3E}">
        <p14:creationId xmlns:p14="http://schemas.microsoft.com/office/powerpoint/2010/main" val="3309073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a:t>
            </a:r>
            <a:r>
              <a:rPr lang="en-US" dirty="0" err="1" smtClean="0"/>
              <a:t>Anteannas</a:t>
            </a:r>
            <a:endParaRPr lang="en-US" dirty="0"/>
          </a:p>
        </p:txBody>
      </p:sp>
      <p:sp>
        <p:nvSpPr>
          <p:cNvPr id="3" name="Text Placeholder 2"/>
          <p:cNvSpPr>
            <a:spLocks noGrp="1"/>
          </p:cNvSpPr>
          <p:nvPr>
            <p:ph type="body" idx="1"/>
          </p:nvPr>
        </p:nvSpPr>
        <p:spPr/>
        <p:txBody>
          <a:bodyPr/>
          <a:lstStyle/>
          <a:p>
            <a:r>
              <a:rPr lang="en-US" dirty="0" smtClean="0"/>
              <a:t>Vertical with ground plane</a:t>
            </a:r>
            <a:endParaRPr lang="en-US" dirty="0"/>
          </a:p>
        </p:txBody>
      </p:sp>
      <p:sp>
        <p:nvSpPr>
          <p:cNvPr id="4" name="Rectangle 3"/>
          <p:cNvSpPr/>
          <p:nvPr/>
        </p:nvSpPr>
        <p:spPr>
          <a:xfrm>
            <a:off x="457200" y="6172790"/>
            <a:ext cx="4126225" cy="307777"/>
          </a:xfrm>
          <a:prstGeom prst="rect">
            <a:avLst/>
          </a:prstGeom>
        </p:spPr>
        <p:txBody>
          <a:bodyPr wrap="none">
            <a:spAutoFit/>
          </a:bodyPr>
          <a:lstStyle/>
          <a:p>
            <a:r>
              <a:rPr lang="en-US" dirty="0" smtClean="0"/>
              <a:t>Source: http</a:t>
            </a:r>
            <a:r>
              <a:rPr lang="en-US" dirty="0"/>
              <a:t>://</a:t>
            </a:r>
            <a:r>
              <a:rPr lang="en-US" dirty="0" err="1"/>
              <a:t>www.erh.noaa.gov</a:t>
            </a:r>
            <a:r>
              <a:rPr lang="en-US" dirty="0"/>
              <a:t>/</a:t>
            </a:r>
            <a:r>
              <a:rPr lang="en-US" dirty="0" err="1"/>
              <a:t>gyx</a:t>
            </a:r>
            <a:r>
              <a:rPr lang="en-US" dirty="0"/>
              <a:t>/</a:t>
            </a:r>
            <a:r>
              <a:rPr lang="en-US" dirty="0" err="1"/>
              <a:t>nwrhist.html</a:t>
            </a:r>
            <a:endParaRPr lang="en-US" dirty="0"/>
          </a:p>
        </p:txBody>
      </p:sp>
      <p:pic>
        <p:nvPicPr>
          <p:cNvPr id="5" name="Picture 4" descr="vertical-ground_plan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341" y="2316092"/>
            <a:ext cx="4739273" cy="3805307"/>
          </a:xfrm>
          <a:prstGeom prst="rect">
            <a:avLst/>
          </a:prstGeom>
        </p:spPr>
      </p:pic>
    </p:spTree>
    <p:extLst>
      <p:ext uri="{BB962C8B-B14F-4D97-AF65-F5344CB8AC3E}">
        <p14:creationId xmlns:p14="http://schemas.microsoft.com/office/powerpoint/2010/main" val="2310228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 Antennas</a:t>
            </a:r>
            <a:endParaRPr lang="en-US" dirty="0"/>
          </a:p>
        </p:txBody>
      </p:sp>
      <p:sp>
        <p:nvSpPr>
          <p:cNvPr id="3" name="Text Placeholder 2"/>
          <p:cNvSpPr>
            <a:spLocks noGrp="1"/>
          </p:cNvSpPr>
          <p:nvPr>
            <p:ph type="body" idx="1"/>
          </p:nvPr>
        </p:nvSpPr>
        <p:spPr/>
        <p:txBody>
          <a:bodyPr/>
          <a:lstStyle/>
          <a:p>
            <a:pPr marL="203200" indent="0">
              <a:buNone/>
            </a:pPr>
            <a:endParaRPr lang="en-US" dirty="0"/>
          </a:p>
        </p:txBody>
      </p:sp>
      <p:pic>
        <p:nvPicPr>
          <p:cNvPr id="4" name="Picture 3" descr="loo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2304269"/>
            <a:ext cx="5245100" cy="4229100"/>
          </a:xfrm>
          <a:prstGeom prst="rect">
            <a:avLst/>
          </a:prstGeom>
        </p:spPr>
      </p:pic>
    </p:spTree>
    <p:extLst>
      <p:ext uri="{BB962C8B-B14F-4D97-AF65-F5344CB8AC3E}">
        <p14:creationId xmlns:p14="http://schemas.microsoft.com/office/powerpoint/2010/main" val="52902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Directional Beam </a:t>
            </a:r>
            <a:r>
              <a:rPr lang="en-US" dirty="0" smtClean="0"/>
              <a:t>Antennas</a:t>
            </a:r>
            <a:endParaRPr lang="en-US" dirty="0"/>
          </a:p>
        </p:txBody>
      </p:sp>
      <p:sp>
        <p:nvSpPr>
          <p:cNvPr id="3" name="Text Placeholder 2"/>
          <p:cNvSpPr>
            <a:spLocks noGrp="1"/>
          </p:cNvSpPr>
          <p:nvPr>
            <p:ph type="body" idx="1"/>
          </p:nvPr>
        </p:nvSpPr>
        <p:spPr/>
        <p:txBody>
          <a:bodyPr/>
          <a:lstStyle/>
          <a:p>
            <a:r>
              <a:rPr lang="en-US" dirty="0" smtClean="0"/>
              <a:t> </a:t>
            </a:r>
            <a:r>
              <a:rPr lang="en-US" dirty="0" err="1" smtClean="0"/>
              <a:t>Yagi-Uda</a:t>
            </a:r>
            <a:r>
              <a:rPr lang="en-US" dirty="0" smtClean="0"/>
              <a:t> </a:t>
            </a:r>
            <a:r>
              <a:rPr lang="en-US" dirty="0" err="1" smtClean="0"/>
              <a:t>Anteanna</a:t>
            </a:r>
            <a:endParaRPr lang="en-US" dirty="0"/>
          </a:p>
        </p:txBody>
      </p:sp>
      <p:pic>
        <p:nvPicPr>
          <p:cNvPr id="4" name="Picture 3" descr="Yagi.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592" y="2329000"/>
            <a:ext cx="6263056" cy="3797300"/>
          </a:xfrm>
          <a:prstGeom prst="rect">
            <a:avLst/>
          </a:prstGeom>
        </p:spPr>
      </p:pic>
    </p:spTree>
    <p:extLst>
      <p:ext uri="{BB962C8B-B14F-4D97-AF65-F5344CB8AC3E}">
        <p14:creationId xmlns:p14="http://schemas.microsoft.com/office/powerpoint/2010/main" val="902347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0" i="0" u="none" strike="noStrike" cap="none" baseline="0">
                <a:solidFill>
                  <a:srgbClr val="000000"/>
                </a:solidFill>
                <a:latin typeface="Calibri"/>
                <a:ea typeface="Calibri"/>
                <a:cs typeface="Calibri"/>
                <a:sym typeface="Calibri"/>
              </a:rPr>
              <a:t>Learning Objectives	 (Cont</a:t>
            </a:r>
            <a:r>
              <a:rPr lang="en-US" sz="4400">
                <a:solidFill>
                  <a:srgbClr val="000000"/>
                </a:solidFill>
                <a:latin typeface="Calibri"/>
                <a:ea typeface="Calibri"/>
                <a:cs typeface="Calibri"/>
                <a:sym typeface="Calibri"/>
              </a:rPr>
              <a:t>’d)</a:t>
            </a:r>
          </a:p>
        </p:txBody>
      </p:sp>
      <p:sp>
        <p:nvSpPr>
          <p:cNvPr id="44" name="Shape 44"/>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640"/>
              </a:spcBef>
              <a:spcAft>
                <a:spcPts val="0"/>
              </a:spcAft>
              <a:buClr>
                <a:srgbClr val="000000"/>
              </a:buClr>
              <a:buSzPct val="100000"/>
              <a:buFont typeface="Calibri"/>
              <a:buChar char="●"/>
            </a:pPr>
            <a:r>
              <a:rPr lang="en-US" sz="3200" dirty="0">
                <a:latin typeface="Calibri"/>
                <a:ea typeface="Calibri"/>
                <a:cs typeface="Calibri"/>
                <a:sym typeface="Calibri"/>
              </a:rPr>
              <a:t>Antenna Basics</a:t>
            </a:r>
          </a:p>
          <a:p>
            <a:pPr marL="342900" marR="0" lvl="0" indent="-342900" algn="l" rtl="0">
              <a:lnSpc>
                <a:spcPct val="100000"/>
              </a:lnSpc>
              <a:spcBef>
                <a:spcPts val="640"/>
              </a:spcBef>
              <a:spcAft>
                <a:spcPts val="0"/>
              </a:spcAft>
              <a:buClr>
                <a:srgbClr val="000000"/>
              </a:buClr>
              <a:buSzPct val="100000"/>
              <a:buFont typeface="Calibri"/>
              <a:buChar char="●"/>
            </a:pPr>
            <a:r>
              <a:rPr lang="en-US" sz="3200" dirty="0">
                <a:latin typeface="Calibri"/>
                <a:ea typeface="Calibri"/>
                <a:cs typeface="Calibri"/>
                <a:sym typeface="Calibri"/>
              </a:rPr>
              <a:t>Other types of Dipoles</a:t>
            </a:r>
          </a:p>
          <a:p>
            <a:pPr marL="342900" marR="0" lvl="0" indent="-342900" algn="l" rtl="0">
              <a:lnSpc>
                <a:spcPct val="100000"/>
              </a:lnSpc>
              <a:spcBef>
                <a:spcPts val="640"/>
              </a:spcBef>
              <a:spcAft>
                <a:spcPts val="0"/>
              </a:spcAft>
              <a:buClr>
                <a:srgbClr val="000000"/>
              </a:buClr>
              <a:buSzPct val="100000"/>
              <a:buFont typeface="Calibri"/>
              <a:buChar char="●"/>
            </a:pPr>
            <a:r>
              <a:rPr lang="en-US" sz="3200" dirty="0">
                <a:latin typeface="Calibri"/>
                <a:ea typeface="Calibri"/>
                <a:cs typeface="Calibri"/>
                <a:sym typeface="Calibri"/>
              </a:rPr>
              <a:t>Vertical Antennas</a:t>
            </a:r>
          </a:p>
          <a:p>
            <a:pPr marL="342900" marR="0" lvl="0" indent="-342900" algn="l" rtl="0">
              <a:lnSpc>
                <a:spcPct val="100000"/>
              </a:lnSpc>
              <a:spcBef>
                <a:spcPts val="640"/>
              </a:spcBef>
              <a:spcAft>
                <a:spcPts val="0"/>
              </a:spcAft>
              <a:buClr>
                <a:srgbClr val="000000"/>
              </a:buClr>
              <a:buSzPct val="100000"/>
              <a:buFont typeface="Calibri"/>
              <a:buChar char="●"/>
            </a:pPr>
            <a:r>
              <a:rPr lang="en-US" sz="3200" dirty="0">
                <a:latin typeface="Calibri"/>
                <a:ea typeface="Calibri"/>
                <a:cs typeface="Calibri"/>
                <a:sym typeface="Calibri"/>
              </a:rPr>
              <a:t>Loop Antennas</a:t>
            </a:r>
          </a:p>
          <a:p>
            <a:pPr marL="342900" marR="0" lvl="0" indent="-342900" algn="l" rtl="0">
              <a:lnSpc>
                <a:spcPct val="100000"/>
              </a:lnSpc>
              <a:spcBef>
                <a:spcPts val="640"/>
              </a:spcBef>
              <a:spcAft>
                <a:spcPts val="0"/>
              </a:spcAft>
              <a:buClr>
                <a:srgbClr val="000000"/>
              </a:buClr>
              <a:buSzPct val="100000"/>
              <a:buFont typeface="Calibri"/>
              <a:buChar char="●"/>
            </a:pPr>
            <a:r>
              <a:rPr lang="en-US" sz="3200" dirty="0">
                <a:latin typeface="Calibri"/>
                <a:ea typeface="Calibri"/>
                <a:cs typeface="Calibri"/>
                <a:sym typeface="Calibri"/>
              </a:rPr>
              <a:t>Directional Beam Antennas</a:t>
            </a:r>
          </a:p>
          <a:p>
            <a:pPr marL="342900" marR="0" lvl="0" indent="-342900" algn="l" rtl="0">
              <a:lnSpc>
                <a:spcPct val="100000"/>
              </a:lnSpc>
              <a:spcBef>
                <a:spcPts val="640"/>
              </a:spcBef>
              <a:spcAft>
                <a:spcPts val="0"/>
              </a:spcAft>
              <a:buClr>
                <a:srgbClr val="000000"/>
              </a:buClr>
              <a:buSzPct val="100000"/>
              <a:buFont typeface="Calibri"/>
              <a:buChar char="●"/>
            </a:pPr>
            <a:r>
              <a:rPr lang="en-US" sz="3200" dirty="0" err="1">
                <a:latin typeface="Calibri"/>
                <a:ea typeface="Calibri"/>
                <a:cs typeface="Calibri"/>
                <a:sym typeface="Calibri"/>
              </a:rPr>
              <a:t>WiFi</a:t>
            </a:r>
            <a:r>
              <a:rPr lang="en-US" sz="3200" dirty="0">
                <a:latin typeface="Calibri"/>
                <a:ea typeface="Calibri"/>
                <a:cs typeface="Calibri"/>
                <a:sym typeface="Calibri"/>
              </a:rPr>
              <a:t> </a:t>
            </a:r>
            <a:r>
              <a:rPr lang="en-US" sz="3200" dirty="0" smtClean="0">
                <a:latin typeface="Calibri"/>
                <a:ea typeface="Calibri"/>
                <a:cs typeface="Calibri"/>
                <a:sym typeface="Calibri"/>
              </a:rPr>
              <a:t>Antennas</a:t>
            </a:r>
          </a:p>
          <a:p>
            <a:pPr marL="342900" marR="0" lvl="0" indent="-342900" algn="l" rtl="0">
              <a:lnSpc>
                <a:spcPct val="100000"/>
              </a:lnSpc>
              <a:spcBef>
                <a:spcPts val="640"/>
              </a:spcBef>
              <a:spcAft>
                <a:spcPts val="0"/>
              </a:spcAft>
              <a:buClr>
                <a:srgbClr val="000000"/>
              </a:buClr>
              <a:buSzPct val="100000"/>
              <a:buFont typeface="Calibri"/>
              <a:buChar char="●"/>
            </a:pPr>
            <a:r>
              <a:rPr lang="en-US" sz="3200" dirty="0" err="1" smtClean="0">
                <a:latin typeface="Calibri"/>
                <a:ea typeface="Calibri"/>
                <a:cs typeface="Calibri"/>
                <a:sym typeface="Calibri"/>
              </a:rPr>
              <a:t>Radiowave</a:t>
            </a:r>
            <a:r>
              <a:rPr lang="en-US" sz="3200" dirty="0" smtClean="0">
                <a:latin typeface="Calibri"/>
                <a:ea typeface="Calibri"/>
                <a:cs typeface="Calibri"/>
                <a:sym typeface="Calibri"/>
              </a:rPr>
              <a:t> Propagation</a:t>
            </a:r>
            <a:endParaRPr lang="en-US" sz="3200" dirty="0">
              <a:latin typeface="Calibri"/>
              <a:ea typeface="Calibri"/>
              <a:cs typeface="Calibri"/>
              <a:sym typeface="Calibri"/>
            </a:endParaRPr>
          </a:p>
          <a:p>
            <a:pPr marL="0" marR="0" lvl="0" indent="0" algn="l" rtl="0">
              <a:lnSpc>
                <a:spcPct val="100000"/>
              </a:lnSpc>
              <a:spcBef>
                <a:spcPts val="640"/>
              </a:spcBef>
              <a:spcAft>
                <a:spcPts val="0"/>
              </a:spcAft>
              <a:buNone/>
            </a:pPr>
            <a:endParaRPr sz="3200" dirty="0">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Directional Beam Antennas (cont’d)</a:t>
            </a:r>
          </a:p>
        </p:txBody>
      </p:sp>
      <p:sp>
        <p:nvSpPr>
          <p:cNvPr id="3" name="Text Placeholder 2"/>
          <p:cNvSpPr>
            <a:spLocks noGrp="1"/>
          </p:cNvSpPr>
          <p:nvPr>
            <p:ph type="body" idx="1"/>
          </p:nvPr>
        </p:nvSpPr>
        <p:spPr/>
        <p:txBody>
          <a:bodyPr/>
          <a:lstStyle/>
          <a:p>
            <a:r>
              <a:rPr lang="en-US" dirty="0" smtClean="0"/>
              <a:t>Cubical Quad Antenna</a:t>
            </a:r>
            <a:endParaRPr lang="en-US" dirty="0"/>
          </a:p>
        </p:txBody>
      </p:sp>
      <p:pic>
        <p:nvPicPr>
          <p:cNvPr id="4" name="Picture 3" descr="qua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973" y="2311953"/>
            <a:ext cx="5665389" cy="3602799"/>
          </a:xfrm>
          <a:prstGeom prst="rect">
            <a:avLst/>
          </a:prstGeom>
        </p:spPr>
      </p:pic>
    </p:spTree>
    <p:extLst>
      <p:ext uri="{BB962C8B-B14F-4D97-AF65-F5344CB8AC3E}">
        <p14:creationId xmlns:p14="http://schemas.microsoft.com/office/powerpoint/2010/main" val="1143466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Directional Beam Antennas (cont’d)</a:t>
            </a:r>
            <a:endParaRPr lang="en-US" dirty="0"/>
          </a:p>
        </p:txBody>
      </p:sp>
      <p:sp>
        <p:nvSpPr>
          <p:cNvPr id="3" name="Text Placeholder 2"/>
          <p:cNvSpPr>
            <a:spLocks noGrp="1"/>
          </p:cNvSpPr>
          <p:nvPr>
            <p:ph type="body" idx="1"/>
          </p:nvPr>
        </p:nvSpPr>
        <p:spPr/>
        <p:txBody>
          <a:bodyPr/>
          <a:lstStyle/>
          <a:p>
            <a:r>
              <a:rPr lang="en-US" dirty="0" smtClean="0"/>
              <a:t> Rotatable Log Periodic Antenna</a:t>
            </a:r>
            <a:endParaRPr lang="en-US" dirty="0"/>
          </a:p>
        </p:txBody>
      </p:sp>
      <p:pic>
        <p:nvPicPr>
          <p:cNvPr id="4" name="Picture 3" descr="RLPA.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311458"/>
            <a:ext cx="8318500" cy="3505200"/>
          </a:xfrm>
          <a:prstGeom prst="rect">
            <a:avLst/>
          </a:prstGeom>
        </p:spPr>
      </p:pic>
    </p:spTree>
    <p:extLst>
      <p:ext uri="{BB962C8B-B14F-4D97-AF65-F5344CB8AC3E}">
        <p14:creationId xmlns:p14="http://schemas.microsoft.com/office/powerpoint/2010/main" val="1143028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0" i="0" u="none" strike="noStrike" cap="none" baseline="0" dirty="0">
                <a:solidFill>
                  <a:srgbClr val="000000"/>
                </a:solidFill>
                <a:latin typeface="Calibri"/>
                <a:ea typeface="Calibri"/>
                <a:cs typeface="Calibri"/>
                <a:sym typeface="Calibri"/>
              </a:rPr>
              <a:t>Omni </a:t>
            </a:r>
            <a:r>
              <a:rPr lang="en-US" sz="4400" b="0" i="0" u="none" strike="noStrike" cap="none" baseline="0" dirty="0" smtClean="0">
                <a:solidFill>
                  <a:srgbClr val="000000"/>
                </a:solidFill>
                <a:latin typeface="Calibri"/>
                <a:ea typeface="Calibri"/>
                <a:cs typeface="Calibri"/>
                <a:sym typeface="Calibri"/>
              </a:rPr>
              <a:t>Directional </a:t>
            </a:r>
            <a:r>
              <a:rPr lang="en-US" sz="4400" b="0" i="0" u="none" strike="noStrike" cap="none" baseline="0" dirty="0" err="1" smtClean="0">
                <a:solidFill>
                  <a:srgbClr val="000000"/>
                </a:solidFill>
                <a:latin typeface="Calibri"/>
                <a:ea typeface="Calibri"/>
                <a:cs typeface="Calibri"/>
                <a:sym typeface="Calibri"/>
              </a:rPr>
              <a:t>WiFi</a:t>
            </a:r>
            <a:r>
              <a:rPr lang="en-US" sz="4400" b="0" i="0" u="none" strike="noStrike" cap="none" baseline="0" dirty="0" smtClean="0">
                <a:solidFill>
                  <a:srgbClr val="000000"/>
                </a:solidFill>
                <a:latin typeface="Calibri"/>
                <a:ea typeface="Calibri"/>
                <a:cs typeface="Calibri"/>
                <a:sym typeface="Calibri"/>
              </a:rPr>
              <a:t> Antennas</a:t>
            </a:r>
            <a:endParaRPr lang="en-US" sz="4400" b="0" i="0" u="none" strike="noStrike" cap="none" baseline="0" dirty="0">
              <a:solidFill>
                <a:srgbClr val="000000"/>
              </a:solidFill>
              <a:latin typeface="Calibri"/>
              <a:ea typeface="Calibri"/>
              <a:cs typeface="Calibri"/>
              <a:sym typeface="Calibri"/>
            </a:endParaRPr>
          </a:p>
        </p:txBody>
      </p:sp>
      <p:sp>
        <p:nvSpPr>
          <p:cNvPr id="221" name="Shape 221"/>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Calibri"/>
              <a:buChar char="•"/>
            </a:pPr>
            <a:r>
              <a:rPr lang="en-US" sz="3200" b="0" i="0" u="none" strike="noStrike" cap="none" baseline="0" dirty="0">
                <a:latin typeface="Calibri"/>
                <a:ea typeface="Calibri"/>
                <a:cs typeface="Calibri"/>
                <a:sym typeface="Calibri"/>
              </a:rPr>
              <a:t>Radiates equally In all </a:t>
            </a:r>
            <a:r>
              <a:rPr lang="en-US" sz="3200" b="0" i="0" u="none" strike="noStrike" cap="none" baseline="0" dirty="0" smtClean="0">
                <a:latin typeface="Calibri"/>
                <a:ea typeface="Calibri"/>
                <a:cs typeface="Calibri"/>
                <a:sym typeface="Calibri"/>
              </a:rPr>
              <a:t>directions</a:t>
            </a:r>
          </a:p>
          <a:p>
            <a:pPr lvl="1" indent="-342900">
              <a:spcBef>
                <a:spcPts val="0"/>
              </a:spcBef>
              <a:buClr>
                <a:srgbClr val="000000"/>
              </a:buClr>
              <a:buFont typeface="Calibri"/>
              <a:buChar char="•"/>
            </a:pPr>
            <a:r>
              <a:rPr lang="en-US" sz="2600" dirty="0" smtClean="0">
                <a:latin typeface="Calibri"/>
                <a:ea typeface="Calibri"/>
                <a:cs typeface="Calibri"/>
                <a:sym typeface="Calibri"/>
              </a:rPr>
              <a:t>Non-discriminating </a:t>
            </a:r>
            <a:endParaRPr lang="en-US" sz="2600" b="0" i="0" u="none" strike="noStrike" cap="none" baseline="0" dirty="0">
              <a:latin typeface="Calibri"/>
              <a:ea typeface="Calibri"/>
              <a:cs typeface="Calibri"/>
              <a:sym typeface="Calibri"/>
            </a:endParaRPr>
          </a:p>
          <a:p>
            <a:pPr marL="742950" marR="0" lvl="1" indent="-285750" algn="l" rtl="0">
              <a:lnSpc>
                <a:spcPct val="100000"/>
              </a:lnSpc>
              <a:spcBef>
                <a:spcPts val="560"/>
              </a:spcBef>
              <a:spcAft>
                <a:spcPts val="0"/>
              </a:spcAft>
              <a:buClr>
                <a:schemeClr val="lt1"/>
              </a:buClr>
              <a:buFont typeface="Calibri"/>
              <a:buNone/>
            </a:pPr>
            <a:endParaRPr sz="2800" b="0" i="0" u="none" strike="noStrike" cap="none" baseline="0" dirty="0">
              <a:latin typeface="Calibri"/>
              <a:ea typeface="Calibri"/>
              <a:cs typeface="Calibri"/>
              <a:sym typeface="Calibri"/>
            </a:endParaRPr>
          </a:p>
          <a:p>
            <a:pPr marL="0" marR="0" lvl="0" indent="0" algn="l" rtl="0">
              <a:spcBef>
                <a:spcPts val="0"/>
              </a:spcBef>
              <a:buNone/>
            </a:pPr>
            <a:endParaRPr sz="2800" b="0" i="0" u="none" strike="noStrike" cap="none" baseline="0" dirty="0">
              <a:latin typeface="Calibri"/>
              <a:ea typeface="Calibri"/>
              <a:cs typeface="Calibri"/>
              <a:sym typeface="Calibri"/>
            </a:endParaRPr>
          </a:p>
        </p:txBody>
      </p:sp>
      <p:pic>
        <p:nvPicPr>
          <p:cNvPr id="222" name="Shape 222"/>
          <p:cNvPicPr preferRelativeResize="0"/>
          <p:nvPr/>
        </p:nvPicPr>
        <p:blipFill rotWithShape="1">
          <a:blip r:embed="rId3">
            <a:alphaModFix/>
          </a:blip>
          <a:srcRect/>
          <a:stretch/>
        </p:blipFill>
        <p:spPr>
          <a:xfrm>
            <a:off x="6172200" y="2971800"/>
            <a:ext cx="2397125" cy="2387600"/>
          </a:xfrm>
          <a:prstGeom prst="rect">
            <a:avLst/>
          </a:prstGeom>
          <a:noFill/>
          <a:ln>
            <a:noFill/>
          </a:ln>
        </p:spPr>
      </p:pic>
      <p:pic>
        <p:nvPicPr>
          <p:cNvPr id="223" name="Shape 223"/>
          <p:cNvPicPr preferRelativeResize="0"/>
          <p:nvPr/>
        </p:nvPicPr>
        <p:blipFill rotWithShape="1">
          <a:blip r:embed="rId4">
            <a:alphaModFix/>
          </a:blip>
          <a:srcRect/>
          <a:stretch/>
        </p:blipFill>
        <p:spPr>
          <a:xfrm>
            <a:off x="533400" y="3124200"/>
            <a:ext cx="1904999" cy="1904999"/>
          </a:xfrm>
          <a:prstGeom prst="rect">
            <a:avLst/>
          </a:prstGeom>
          <a:noFill/>
          <a:ln>
            <a:noFill/>
          </a:ln>
        </p:spPr>
      </p:pic>
      <p:pic>
        <p:nvPicPr>
          <p:cNvPr id="224" name="Shape 224"/>
          <p:cNvPicPr preferRelativeResize="0"/>
          <p:nvPr/>
        </p:nvPicPr>
        <p:blipFill rotWithShape="1">
          <a:blip r:embed="rId5">
            <a:alphaModFix/>
          </a:blip>
          <a:srcRect/>
          <a:stretch/>
        </p:blipFill>
        <p:spPr>
          <a:xfrm>
            <a:off x="2667000" y="2819400"/>
            <a:ext cx="3287711" cy="2778124"/>
          </a:xfrm>
          <a:prstGeom prst="rect">
            <a:avLst/>
          </a:prstGeom>
          <a:noFill/>
          <a:ln>
            <a:noFill/>
          </a:ln>
        </p:spPr>
      </p:pic>
    </p:spTree>
  </p:cSld>
  <p:clrMapOvr>
    <a:masterClrMapping/>
  </p:clrMapOvr>
  <p:transition xmlns:p14="http://schemas.microsoft.com/office/powerpoint/2010/mai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0" i="0" u="none" strike="noStrike" cap="none" baseline="0" dirty="0">
                <a:solidFill>
                  <a:srgbClr val="000000"/>
                </a:solidFill>
                <a:latin typeface="Calibri"/>
                <a:ea typeface="Calibri"/>
                <a:cs typeface="Calibri"/>
                <a:sym typeface="Calibri"/>
              </a:rPr>
              <a:t>Semi-</a:t>
            </a:r>
            <a:r>
              <a:rPr lang="en-US" sz="4400" b="0" i="0" u="none" strike="noStrike" cap="none" baseline="0" dirty="0" smtClean="0">
                <a:solidFill>
                  <a:srgbClr val="000000"/>
                </a:solidFill>
                <a:latin typeface="Calibri"/>
                <a:ea typeface="Calibri"/>
                <a:cs typeface="Calibri"/>
                <a:sym typeface="Calibri"/>
              </a:rPr>
              <a:t>Directional </a:t>
            </a:r>
            <a:r>
              <a:rPr lang="en-US" sz="4400" b="0" i="0" u="none" strike="noStrike" cap="none" baseline="0" dirty="0" err="1" smtClean="0">
                <a:solidFill>
                  <a:srgbClr val="000000"/>
                </a:solidFill>
                <a:latin typeface="Calibri"/>
                <a:ea typeface="Calibri"/>
                <a:cs typeface="Calibri"/>
                <a:sym typeface="Calibri"/>
              </a:rPr>
              <a:t>WiFi</a:t>
            </a:r>
            <a:r>
              <a:rPr lang="en-US" sz="4400" b="0" i="0" u="none" strike="noStrike" cap="none" baseline="0" dirty="0" smtClean="0">
                <a:solidFill>
                  <a:srgbClr val="000000"/>
                </a:solidFill>
                <a:latin typeface="Calibri"/>
                <a:ea typeface="Calibri"/>
                <a:cs typeface="Calibri"/>
                <a:sym typeface="Calibri"/>
              </a:rPr>
              <a:t> Antennas</a:t>
            </a:r>
            <a:endParaRPr lang="en-US" sz="4400" b="0" i="0" u="none" strike="noStrike" cap="none" baseline="0" dirty="0">
              <a:solidFill>
                <a:srgbClr val="000000"/>
              </a:solidFill>
              <a:latin typeface="Calibri"/>
              <a:ea typeface="Calibri"/>
              <a:cs typeface="Calibri"/>
              <a:sym typeface="Calibri"/>
            </a:endParaRPr>
          </a:p>
        </p:txBody>
      </p:sp>
      <p:sp>
        <p:nvSpPr>
          <p:cNvPr id="230" name="Shape 230"/>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Calibri"/>
              <a:buChar char="•"/>
            </a:pPr>
            <a:r>
              <a:rPr lang="en-US" sz="3200" b="0" i="0" u="none" strike="noStrike" cap="none" baseline="0">
                <a:latin typeface="Calibri"/>
                <a:ea typeface="Calibri"/>
                <a:cs typeface="Calibri"/>
                <a:sym typeface="Calibri"/>
              </a:rPr>
              <a:t>Radiates stronger signal in multiple directions</a:t>
            </a:r>
          </a:p>
        </p:txBody>
      </p:sp>
      <p:pic>
        <p:nvPicPr>
          <p:cNvPr id="231" name="Shape 231"/>
          <p:cNvPicPr preferRelativeResize="0"/>
          <p:nvPr/>
        </p:nvPicPr>
        <p:blipFill rotWithShape="1">
          <a:blip r:embed="rId3">
            <a:alphaModFix/>
          </a:blip>
          <a:srcRect/>
          <a:stretch/>
        </p:blipFill>
        <p:spPr>
          <a:xfrm>
            <a:off x="3200400" y="2971800"/>
            <a:ext cx="3187699" cy="2300286"/>
          </a:xfrm>
          <a:prstGeom prst="rect">
            <a:avLst/>
          </a:prstGeom>
          <a:noFill/>
          <a:ln>
            <a:noFill/>
          </a:ln>
        </p:spPr>
      </p:pic>
      <p:pic>
        <p:nvPicPr>
          <p:cNvPr id="232" name="Shape 232"/>
          <p:cNvPicPr preferRelativeResize="0"/>
          <p:nvPr/>
        </p:nvPicPr>
        <p:blipFill rotWithShape="1">
          <a:blip r:embed="rId4">
            <a:alphaModFix/>
          </a:blip>
          <a:srcRect/>
          <a:stretch/>
        </p:blipFill>
        <p:spPr>
          <a:xfrm>
            <a:off x="762000" y="2971800"/>
            <a:ext cx="2209799" cy="2365375"/>
          </a:xfrm>
          <a:prstGeom prst="rect">
            <a:avLst/>
          </a:prstGeom>
          <a:noFill/>
          <a:ln>
            <a:noFill/>
          </a:ln>
        </p:spPr>
      </p:pic>
      <p:pic>
        <p:nvPicPr>
          <p:cNvPr id="233" name="Shape 233"/>
          <p:cNvPicPr preferRelativeResize="0"/>
          <p:nvPr/>
        </p:nvPicPr>
        <p:blipFill rotWithShape="1">
          <a:blip r:embed="rId5">
            <a:alphaModFix/>
          </a:blip>
          <a:srcRect/>
          <a:stretch/>
        </p:blipFill>
        <p:spPr>
          <a:xfrm>
            <a:off x="6629400" y="3124200"/>
            <a:ext cx="1904999" cy="1904999"/>
          </a:xfrm>
          <a:prstGeom prst="rect">
            <a:avLst/>
          </a:prstGeom>
          <a:noFill/>
          <a:ln>
            <a:noFill/>
          </a:ln>
        </p:spPr>
      </p:pic>
    </p:spTree>
  </p:cSld>
  <p:clrMapOvr>
    <a:masterClrMapping/>
  </p:clrMapOvr>
  <p:transition xmlns:p14="http://schemas.microsoft.com/office/powerpoint/2010/mai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457200" y="1524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0" i="0" u="none" strike="noStrike" cap="none" baseline="0" dirty="0">
                <a:solidFill>
                  <a:srgbClr val="000000"/>
                </a:solidFill>
                <a:latin typeface="Calibri"/>
                <a:ea typeface="Calibri"/>
                <a:cs typeface="Calibri"/>
                <a:sym typeface="Calibri"/>
              </a:rPr>
              <a:t>Highly </a:t>
            </a:r>
            <a:r>
              <a:rPr lang="en-US" sz="4400" b="0" i="0" u="none" strike="noStrike" cap="none" baseline="0" dirty="0" smtClean="0">
                <a:solidFill>
                  <a:srgbClr val="000000"/>
                </a:solidFill>
                <a:latin typeface="Calibri"/>
                <a:ea typeface="Calibri"/>
                <a:cs typeface="Calibri"/>
                <a:sym typeface="Calibri"/>
              </a:rPr>
              <a:t>Directional </a:t>
            </a:r>
            <a:r>
              <a:rPr lang="en-US" sz="4400" b="0" i="0" u="none" strike="noStrike" cap="none" baseline="0" dirty="0" err="1" smtClean="0">
                <a:solidFill>
                  <a:srgbClr val="000000"/>
                </a:solidFill>
                <a:latin typeface="Calibri"/>
                <a:ea typeface="Calibri"/>
                <a:cs typeface="Calibri"/>
                <a:sym typeface="Calibri"/>
              </a:rPr>
              <a:t>WiFi</a:t>
            </a:r>
            <a:r>
              <a:rPr lang="en-US" sz="4400" b="0" i="0" u="none" strike="noStrike" cap="none" baseline="0" dirty="0" smtClean="0">
                <a:solidFill>
                  <a:srgbClr val="000000"/>
                </a:solidFill>
                <a:latin typeface="Calibri"/>
                <a:ea typeface="Calibri"/>
                <a:cs typeface="Calibri"/>
                <a:sym typeface="Calibri"/>
              </a:rPr>
              <a:t> Antennas</a:t>
            </a:r>
            <a:endParaRPr lang="en-US" sz="4400" b="0" i="0" u="none" strike="noStrike" cap="none" baseline="0" dirty="0">
              <a:solidFill>
                <a:srgbClr val="000000"/>
              </a:solidFill>
              <a:latin typeface="Calibri"/>
              <a:ea typeface="Calibri"/>
              <a:cs typeface="Calibri"/>
              <a:sym typeface="Calibri"/>
            </a:endParaRPr>
          </a:p>
        </p:txBody>
      </p:sp>
      <p:sp>
        <p:nvSpPr>
          <p:cNvPr id="239" name="Shape 239"/>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Calibri"/>
              <a:buChar char="•"/>
            </a:pPr>
            <a:r>
              <a:rPr lang="en-US" sz="3200" b="0" i="0" u="none" strike="noStrike" cap="none" baseline="0">
                <a:latin typeface="Calibri"/>
                <a:ea typeface="Calibri"/>
                <a:cs typeface="Calibri"/>
                <a:sym typeface="Calibri"/>
              </a:rPr>
              <a:t>Radiates strong signal in a signal direction</a:t>
            </a:r>
          </a:p>
          <a:p>
            <a:pPr marL="0" marR="0" lvl="0" indent="0" algn="l" rtl="0">
              <a:spcBef>
                <a:spcPts val="0"/>
              </a:spcBef>
              <a:buNone/>
            </a:pPr>
            <a:endParaRPr sz="3200" b="0" i="0" u="none" strike="noStrike" cap="none" baseline="0">
              <a:latin typeface="Calibri"/>
              <a:ea typeface="Calibri"/>
              <a:cs typeface="Calibri"/>
              <a:sym typeface="Calibri"/>
            </a:endParaRPr>
          </a:p>
        </p:txBody>
      </p:sp>
      <p:pic>
        <p:nvPicPr>
          <p:cNvPr id="240" name="Shape 240"/>
          <p:cNvPicPr preferRelativeResize="0"/>
          <p:nvPr/>
        </p:nvPicPr>
        <p:blipFill rotWithShape="1">
          <a:blip r:embed="rId3">
            <a:alphaModFix/>
          </a:blip>
          <a:srcRect/>
          <a:stretch/>
        </p:blipFill>
        <p:spPr>
          <a:xfrm>
            <a:off x="990600" y="2514600"/>
            <a:ext cx="3530599" cy="3530599"/>
          </a:xfrm>
          <a:prstGeom prst="rect">
            <a:avLst/>
          </a:prstGeom>
          <a:noFill/>
          <a:ln>
            <a:noFill/>
          </a:ln>
        </p:spPr>
      </p:pic>
      <p:pic>
        <p:nvPicPr>
          <p:cNvPr id="241" name="Shape 241"/>
          <p:cNvPicPr preferRelativeResize="0"/>
          <p:nvPr/>
        </p:nvPicPr>
        <p:blipFill rotWithShape="1">
          <a:blip r:embed="rId4">
            <a:alphaModFix/>
          </a:blip>
          <a:srcRect/>
          <a:stretch/>
        </p:blipFill>
        <p:spPr>
          <a:xfrm>
            <a:off x="5257800" y="2895600"/>
            <a:ext cx="2743199" cy="2743199"/>
          </a:xfrm>
          <a:prstGeom prst="rect">
            <a:avLst/>
          </a:prstGeom>
          <a:noFill/>
          <a:ln>
            <a:noFill/>
          </a:ln>
        </p:spPr>
      </p:pic>
    </p:spTree>
  </p:cSld>
  <p:clrMapOvr>
    <a:masterClrMapping/>
  </p:clrMapOvr>
  <p:transition xmlns:p14="http://schemas.microsoft.com/office/powerpoint/2010/mai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0" i="0" u="none" strike="noStrike" cap="none" baseline="0">
                <a:solidFill>
                  <a:srgbClr val="000000"/>
                </a:solidFill>
                <a:latin typeface="Calibri"/>
                <a:ea typeface="Calibri"/>
                <a:cs typeface="Calibri"/>
                <a:sym typeface="Calibri"/>
              </a:rPr>
              <a:t>Principles of Radiation</a:t>
            </a:r>
          </a:p>
        </p:txBody>
      </p:sp>
      <p:pic>
        <p:nvPicPr>
          <p:cNvPr id="102" name="Shape 102"/>
          <p:cNvPicPr preferRelativeResize="0"/>
          <p:nvPr/>
        </p:nvPicPr>
        <p:blipFill rotWithShape="1">
          <a:blip r:embed="rId3">
            <a:alphaModFix/>
          </a:blip>
          <a:srcRect/>
          <a:stretch/>
        </p:blipFill>
        <p:spPr>
          <a:xfrm>
            <a:off x="3124200" y="1371600"/>
            <a:ext cx="3114675" cy="4057650"/>
          </a:xfrm>
          <a:prstGeom prst="rect">
            <a:avLst/>
          </a:prstGeom>
          <a:noFill/>
          <a:ln>
            <a:noFill/>
          </a:ln>
        </p:spPr>
      </p:pic>
      <p:sp>
        <p:nvSpPr>
          <p:cNvPr id="103" name="Shape 103"/>
          <p:cNvSpPr txBox="1"/>
          <p:nvPr/>
        </p:nvSpPr>
        <p:spPr>
          <a:xfrm>
            <a:off x="1883550" y="5715000"/>
            <a:ext cx="5521800" cy="369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1800" b="1" i="0" u="none" strike="noStrike" cap="none" baseline="0">
                <a:latin typeface="Calibri"/>
                <a:ea typeface="Calibri"/>
                <a:cs typeface="Calibri"/>
                <a:sym typeface="Calibri"/>
              </a:rPr>
              <a:t>Current and Voltage Distribution on an Antenna</a:t>
            </a:r>
          </a:p>
        </p:txBody>
      </p:sp>
    </p:spTree>
  </p:cSld>
  <p:clrMapOvr>
    <a:masterClrMapping/>
  </p:clrMapOvr>
  <p:transition xmlns:p14="http://schemas.microsoft.com/office/powerpoint/2010/mai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3600" b="0" i="0" u="none" strike="noStrike" cap="none" baseline="0">
                <a:solidFill>
                  <a:srgbClr val="000000"/>
                </a:solidFill>
                <a:latin typeface="Calibri"/>
                <a:ea typeface="Calibri"/>
                <a:cs typeface="Calibri"/>
                <a:sym typeface="Calibri"/>
              </a:rPr>
              <a:t>Polarization Requirements for Various Frequencies</a:t>
            </a:r>
          </a:p>
        </p:txBody>
      </p:sp>
      <p:graphicFrame>
        <p:nvGraphicFramePr>
          <p:cNvPr id="200" name="Shape 200"/>
          <p:cNvGraphicFramePr/>
          <p:nvPr/>
        </p:nvGraphicFramePr>
        <p:xfrm>
          <a:off x="457200" y="1600200"/>
          <a:ext cx="8229600" cy="1114425"/>
        </p:xfrm>
        <a:graphic>
          <a:graphicData uri="http://schemas.openxmlformats.org/drawingml/2006/table">
            <a:tbl>
              <a:tblPr>
                <a:noFill/>
                <a:tableStyleId>{A5F72890-7F88-49F3-90B5-8ED88D3287E4}</a:tableStyleId>
              </a:tblPr>
              <a:tblGrid>
                <a:gridCol w="4114800"/>
                <a:gridCol w="4114800"/>
              </a:tblGrid>
              <a:tr h="371475">
                <a:tc>
                  <a:txBody>
                    <a:bodyPr/>
                    <a:lstStyle/>
                    <a:p>
                      <a:pPr marL="0" marR="0" lvl="0" indent="0" algn="l" rtl="0">
                        <a:lnSpc>
                          <a:spcPct val="100000"/>
                        </a:lnSpc>
                        <a:spcBef>
                          <a:spcPts val="0"/>
                        </a:spcBef>
                        <a:spcAft>
                          <a:spcPts val="0"/>
                        </a:spcAft>
                        <a:buClr>
                          <a:srgbClr val="000000"/>
                        </a:buClr>
                        <a:buSzPct val="25000"/>
                        <a:buFont typeface="Calibri"/>
                        <a:buNone/>
                      </a:pPr>
                      <a:r>
                        <a:rPr lang="en-US" sz="1800" b="1" i="0" u="none" strike="noStrike" cap="none" baseline="0">
                          <a:solidFill>
                            <a:srgbClr val="000000"/>
                          </a:solidFill>
                          <a:latin typeface="Calibri"/>
                          <a:ea typeface="Calibri"/>
                          <a:cs typeface="Calibri"/>
                          <a:sym typeface="Calibri"/>
                        </a:rPr>
                        <a:t>Vertical Polarization</a:t>
                      </a:r>
                    </a:p>
                  </a:txBody>
                  <a:tcPr marL="0" marR="0" marT="45725" marB="45725">
                    <a:lnL w="12700" cap="flat">
                      <a:solidFill>
                        <a:srgbClr val="4BACC6"/>
                      </a:solidFill>
                      <a:prstDash val="solid"/>
                      <a:round/>
                      <a:headEnd type="none" w="med" len="med"/>
                      <a:tailEnd type="none" w="med" len="med"/>
                    </a:lnL>
                    <a:lnR w="12700" cap="flat">
                      <a:solidFill>
                        <a:srgbClr val="4BACC6"/>
                      </a:solidFill>
                      <a:prstDash val="solid"/>
                      <a:round/>
                      <a:headEnd type="none" w="med" len="med"/>
                      <a:tailEnd type="none" w="med" len="med"/>
                    </a:lnR>
                    <a:lnT w="12700" cap="flat">
                      <a:solidFill>
                        <a:srgbClr val="4BACC6"/>
                      </a:solidFill>
                      <a:prstDash val="solid"/>
                      <a:round/>
                      <a:headEnd type="none" w="med" len="med"/>
                      <a:tailEnd type="none" w="med" len="med"/>
                    </a:lnT>
                    <a:lnB w="12700" cap="flat">
                      <a:solidFill>
                        <a:srgbClr val="4BACC6"/>
                      </a:solidFill>
                      <a:prstDash val="solid"/>
                      <a:round/>
                      <a:headEnd type="none" w="med" len="med"/>
                      <a:tailEnd type="none" w="med" len="med"/>
                    </a:lnB>
                    <a:solidFill>
                      <a:srgbClr val="E9F1F5"/>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b="1" i="0" u="none" strike="noStrike" cap="none" baseline="0">
                          <a:solidFill>
                            <a:srgbClr val="000000"/>
                          </a:solidFill>
                          <a:latin typeface="Calibri"/>
                          <a:ea typeface="Calibri"/>
                          <a:cs typeface="Calibri"/>
                          <a:sym typeface="Calibri"/>
                        </a:rPr>
                        <a:t>Horizontal Polarization</a:t>
                      </a:r>
                    </a:p>
                  </a:txBody>
                  <a:tcPr marL="0" marR="0" marT="45725" marB="45725">
                    <a:lnL w="12700" cap="flat">
                      <a:solidFill>
                        <a:srgbClr val="4BACC6"/>
                      </a:solidFill>
                      <a:prstDash val="solid"/>
                      <a:round/>
                      <a:headEnd type="none" w="med" len="med"/>
                      <a:tailEnd type="none" w="med" len="med"/>
                    </a:lnL>
                    <a:lnR w="12700" cap="flat">
                      <a:solidFill>
                        <a:srgbClr val="4BACC6"/>
                      </a:solidFill>
                      <a:prstDash val="solid"/>
                      <a:round/>
                      <a:headEnd type="none" w="med" len="med"/>
                      <a:tailEnd type="none" w="med" len="med"/>
                    </a:lnR>
                    <a:lnT w="12700" cap="flat">
                      <a:solidFill>
                        <a:srgbClr val="4BACC6"/>
                      </a:solidFill>
                      <a:prstDash val="solid"/>
                      <a:round/>
                      <a:headEnd type="none" w="med" len="med"/>
                      <a:tailEnd type="none" w="med" len="med"/>
                    </a:lnT>
                    <a:lnB w="12700" cap="flat">
                      <a:solidFill>
                        <a:srgbClr val="4BACC6"/>
                      </a:solidFill>
                      <a:prstDash val="solid"/>
                      <a:round/>
                      <a:headEnd type="none" w="med" len="med"/>
                      <a:tailEnd type="none" w="med" len="med"/>
                    </a:lnB>
                    <a:solidFill>
                      <a:srgbClr val="E9F1F5"/>
                    </a:solidFill>
                  </a:tcPr>
                </a:tc>
              </a:tr>
              <a:tr h="371475">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baseline="0">
                          <a:solidFill>
                            <a:srgbClr val="000000"/>
                          </a:solidFill>
                          <a:latin typeface="Calibri"/>
                          <a:ea typeface="Calibri"/>
                          <a:cs typeface="Calibri"/>
                          <a:sym typeface="Calibri"/>
                        </a:rPr>
                        <a:t>Ground-Wave </a:t>
                      </a:r>
                    </a:p>
                  </a:txBody>
                  <a:tcPr marL="0" marR="0" marT="45725" marB="45725">
                    <a:lnL w="12700" cap="flat">
                      <a:solidFill>
                        <a:srgbClr val="4BACC6"/>
                      </a:solidFill>
                      <a:prstDash val="solid"/>
                      <a:round/>
                      <a:headEnd type="none" w="med" len="med"/>
                      <a:tailEnd type="none" w="med" len="med"/>
                    </a:lnL>
                    <a:lnR w="12700" cap="flat">
                      <a:solidFill>
                        <a:srgbClr val="4BACC6"/>
                      </a:solidFill>
                      <a:prstDash val="solid"/>
                      <a:round/>
                      <a:headEnd type="none" w="med" len="med"/>
                      <a:tailEnd type="none" w="med" len="med"/>
                    </a:lnR>
                    <a:lnT w="12700" cap="flat">
                      <a:solidFill>
                        <a:srgbClr val="4BACC6"/>
                      </a:solidFill>
                      <a:prstDash val="solid"/>
                      <a:round/>
                      <a:headEnd type="none" w="med" len="med"/>
                      <a:tailEnd type="none" w="med" len="med"/>
                    </a:lnT>
                    <a:lnB w="12700" cap="flat">
                      <a:solidFill>
                        <a:srgbClr val="4BACC6"/>
                      </a:solidFill>
                      <a:prstDash val="solid"/>
                      <a:round/>
                      <a:headEnd type="none" w="med" len="med"/>
                      <a:tailEnd type="none" w="med" len="med"/>
                    </a:lnB>
                    <a:solidFill>
                      <a:srgbClr val="D0E3EA"/>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baseline="0">
                          <a:solidFill>
                            <a:srgbClr val="000000"/>
                          </a:solidFill>
                          <a:latin typeface="Calibri"/>
                          <a:ea typeface="Calibri"/>
                          <a:cs typeface="Calibri"/>
                          <a:sym typeface="Calibri"/>
                        </a:rPr>
                        <a:t>Sky-Wave</a:t>
                      </a:r>
                    </a:p>
                  </a:txBody>
                  <a:tcPr marL="0" marR="0" marT="45725" marB="45725">
                    <a:lnL w="12700" cap="flat">
                      <a:solidFill>
                        <a:srgbClr val="4BACC6"/>
                      </a:solidFill>
                      <a:prstDash val="solid"/>
                      <a:round/>
                      <a:headEnd type="none" w="med" len="med"/>
                      <a:tailEnd type="none" w="med" len="med"/>
                    </a:lnL>
                    <a:lnR w="12700" cap="flat">
                      <a:solidFill>
                        <a:srgbClr val="4BACC6"/>
                      </a:solidFill>
                      <a:prstDash val="solid"/>
                      <a:round/>
                      <a:headEnd type="none" w="med" len="med"/>
                      <a:tailEnd type="none" w="med" len="med"/>
                    </a:lnR>
                    <a:lnT w="12700" cap="flat">
                      <a:solidFill>
                        <a:srgbClr val="4BACC6"/>
                      </a:solidFill>
                      <a:prstDash val="solid"/>
                      <a:round/>
                      <a:headEnd type="none" w="med" len="med"/>
                      <a:tailEnd type="none" w="med" len="med"/>
                    </a:lnT>
                    <a:lnB w="12700" cap="flat">
                      <a:solidFill>
                        <a:srgbClr val="4BACC6"/>
                      </a:solidFill>
                      <a:prstDash val="solid"/>
                      <a:round/>
                      <a:headEnd type="none" w="med" len="med"/>
                      <a:tailEnd type="none" w="med" len="med"/>
                    </a:lnB>
                    <a:solidFill>
                      <a:srgbClr val="D0E3EA"/>
                    </a:solidFill>
                  </a:tcPr>
                </a:tc>
              </a:tr>
              <a:tr h="371475">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baseline="0">
                          <a:solidFill>
                            <a:srgbClr val="000000"/>
                          </a:solidFill>
                          <a:latin typeface="Calibri"/>
                          <a:ea typeface="Calibri"/>
                          <a:cs typeface="Calibri"/>
                          <a:sym typeface="Calibri"/>
                        </a:rPr>
                        <a:t>Advantages of Vertical</a:t>
                      </a:r>
                    </a:p>
                  </a:txBody>
                  <a:tcPr marL="0" marR="0" marT="45725" marB="45725">
                    <a:lnL w="12700" cap="flat">
                      <a:solidFill>
                        <a:srgbClr val="4BACC6"/>
                      </a:solidFill>
                      <a:prstDash val="solid"/>
                      <a:round/>
                      <a:headEnd type="none" w="med" len="med"/>
                      <a:tailEnd type="none" w="med" len="med"/>
                    </a:lnL>
                    <a:lnR w="12700" cap="flat">
                      <a:solidFill>
                        <a:srgbClr val="4BACC6"/>
                      </a:solidFill>
                      <a:prstDash val="solid"/>
                      <a:round/>
                      <a:headEnd type="none" w="med" len="med"/>
                      <a:tailEnd type="none" w="med" len="med"/>
                    </a:lnR>
                    <a:lnT w="12700" cap="flat">
                      <a:solidFill>
                        <a:srgbClr val="4BACC6"/>
                      </a:solidFill>
                      <a:prstDash val="solid"/>
                      <a:round/>
                      <a:headEnd type="none" w="med" len="med"/>
                      <a:tailEnd type="none" w="med" len="med"/>
                    </a:lnT>
                    <a:lnB w="12700" cap="flat">
                      <a:solidFill>
                        <a:srgbClr val="4BACC6"/>
                      </a:solidFill>
                      <a:prstDash val="solid"/>
                      <a:round/>
                      <a:headEnd type="none" w="med" len="med"/>
                      <a:tailEnd type="none" w="med" len="med"/>
                    </a:lnB>
                    <a:solidFill>
                      <a:srgbClr val="E9F1F5"/>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baseline="0">
                          <a:solidFill>
                            <a:srgbClr val="000000"/>
                          </a:solidFill>
                          <a:latin typeface="Calibri"/>
                          <a:ea typeface="Calibri"/>
                          <a:cs typeface="Calibri"/>
                          <a:sym typeface="Calibri"/>
                        </a:rPr>
                        <a:t>Advantages of Horizontal </a:t>
                      </a:r>
                    </a:p>
                  </a:txBody>
                  <a:tcPr marL="0" marR="0" marT="45725" marB="45725">
                    <a:lnL w="12700" cap="flat">
                      <a:solidFill>
                        <a:srgbClr val="4BACC6"/>
                      </a:solidFill>
                      <a:prstDash val="solid"/>
                      <a:round/>
                      <a:headEnd type="none" w="med" len="med"/>
                      <a:tailEnd type="none" w="med" len="med"/>
                    </a:lnL>
                    <a:lnR w="12700" cap="flat">
                      <a:solidFill>
                        <a:srgbClr val="4BACC6"/>
                      </a:solidFill>
                      <a:prstDash val="solid"/>
                      <a:round/>
                      <a:headEnd type="none" w="med" len="med"/>
                      <a:tailEnd type="none" w="med" len="med"/>
                    </a:lnR>
                    <a:lnT w="12700" cap="flat">
                      <a:solidFill>
                        <a:srgbClr val="4BACC6"/>
                      </a:solidFill>
                      <a:prstDash val="solid"/>
                      <a:round/>
                      <a:headEnd type="none" w="med" len="med"/>
                      <a:tailEnd type="none" w="med" len="med"/>
                    </a:lnT>
                    <a:lnB w="12700" cap="flat">
                      <a:solidFill>
                        <a:srgbClr val="4BACC6"/>
                      </a:solidFill>
                      <a:prstDash val="solid"/>
                      <a:round/>
                      <a:headEnd type="none" w="med" len="med"/>
                      <a:tailEnd type="none" w="med" len="med"/>
                    </a:lnB>
                    <a:solidFill>
                      <a:srgbClr val="E9F1F5"/>
                    </a:solidFill>
                  </a:tcPr>
                </a:tc>
              </a:tr>
            </a:tbl>
          </a:graphicData>
        </a:graphic>
      </p:graphicFrame>
      <p:pic>
        <p:nvPicPr>
          <p:cNvPr id="201" name="Shape 201"/>
          <p:cNvPicPr preferRelativeResize="0"/>
          <p:nvPr/>
        </p:nvPicPr>
        <p:blipFill rotWithShape="1">
          <a:blip r:embed="rId3">
            <a:alphaModFix/>
          </a:blip>
          <a:srcRect/>
          <a:stretch/>
        </p:blipFill>
        <p:spPr>
          <a:xfrm>
            <a:off x="1676400" y="3048000"/>
            <a:ext cx="5867400" cy="3314700"/>
          </a:xfrm>
          <a:prstGeom prst="rect">
            <a:avLst/>
          </a:prstGeom>
          <a:noFill/>
          <a:ln>
            <a:noFill/>
          </a:ln>
        </p:spPr>
      </p:pic>
    </p:spTree>
  </p:cSld>
  <p:clrMapOvr>
    <a:masterClrMapping/>
  </p:clrMapOvr>
  <p:transition xmlns:p14="http://schemas.microsoft.com/office/powerpoint/2010/mai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0" i="0" u="none" strike="noStrike" cap="none" baseline="0">
                <a:solidFill>
                  <a:srgbClr val="000000"/>
                </a:solidFill>
                <a:latin typeface="Calibri"/>
                <a:ea typeface="Calibri"/>
                <a:cs typeface="Calibri"/>
                <a:sym typeface="Calibri"/>
              </a:rPr>
              <a:t>Propagation Characteristics</a:t>
            </a:r>
          </a:p>
        </p:txBody>
      </p:sp>
      <p:sp>
        <p:nvSpPr>
          <p:cNvPr id="140" name="Shape 140"/>
          <p:cNvSpPr txBox="1">
            <a:spLocks noGrp="1"/>
          </p:cNvSpPr>
          <p:nvPr>
            <p:ph type="body" idx="1"/>
          </p:nvPr>
        </p:nvSpPr>
        <p:spPr>
          <a:xfrm>
            <a:off x="457200" y="1600200"/>
            <a:ext cx="8229600" cy="1219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Calibri"/>
              <a:buChar char="•"/>
            </a:pPr>
            <a:r>
              <a:rPr lang="en-US" sz="3200" b="0" i="0" u="none" strike="noStrike" cap="none" baseline="0">
                <a:latin typeface="Calibri"/>
                <a:ea typeface="Calibri"/>
                <a:cs typeface="Calibri"/>
                <a:sym typeface="Calibri"/>
              </a:rPr>
              <a:t>Diffraction</a:t>
            </a:r>
          </a:p>
          <a:p>
            <a:pPr marL="742950" marR="0" lvl="1" indent="-285750" algn="l" rtl="0">
              <a:lnSpc>
                <a:spcPct val="100000"/>
              </a:lnSpc>
              <a:spcBef>
                <a:spcPts val="560"/>
              </a:spcBef>
              <a:spcAft>
                <a:spcPts val="0"/>
              </a:spcAft>
              <a:buClr>
                <a:srgbClr val="000000"/>
              </a:buClr>
              <a:buSzPct val="100000"/>
              <a:buFont typeface="Calibri"/>
              <a:buChar char="–"/>
            </a:pPr>
            <a:r>
              <a:rPr lang="en-US" sz="2800" b="0" i="0" u="none" strike="noStrike" cap="none" baseline="0">
                <a:latin typeface="Calibri"/>
                <a:ea typeface="Calibri"/>
                <a:cs typeface="Calibri"/>
                <a:sym typeface="Calibri"/>
              </a:rPr>
              <a:t>Bending of ground wave around dense objects</a:t>
            </a:r>
          </a:p>
        </p:txBody>
      </p:sp>
      <p:pic>
        <p:nvPicPr>
          <p:cNvPr id="141" name="Shape 141"/>
          <p:cNvPicPr preferRelativeResize="0"/>
          <p:nvPr/>
        </p:nvPicPr>
        <p:blipFill rotWithShape="1">
          <a:blip r:embed="rId3">
            <a:alphaModFix/>
          </a:blip>
          <a:srcRect/>
          <a:stretch/>
        </p:blipFill>
        <p:spPr>
          <a:xfrm>
            <a:off x="1066800" y="3200400"/>
            <a:ext cx="6934199" cy="2590800"/>
          </a:xfrm>
          <a:prstGeom prst="rect">
            <a:avLst/>
          </a:prstGeom>
          <a:noFill/>
          <a:ln>
            <a:noFill/>
          </a:ln>
        </p:spPr>
      </p:pic>
    </p:spTree>
  </p:cSld>
  <p:clrMapOvr>
    <a:masterClrMapping/>
  </p:clrMapOvr>
  <p:transition xmlns:p14="http://schemas.microsoft.com/office/powerpoint/2010/mai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0" i="0" u="none" strike="noStrike" cap="none" baseline="0">
                <a:solidFill>
                  <a:srgbClr val="000000"/>
                </a:solidFill>
                <a:latin typeface="Calibri"/>
                <a:ea typeface="Calibri"/>
                <a:cs typeface="Calibri"/>
                <a:sym typeface="Calibri"/>
              </a:rPr>
              <a:t>Propagation Characteristics</a:t>
            </a:r>
          </a:p>
        </p:txBody>
      </p:sp>
      <p:sp>
        <p:nvSpPr>
          <p:cNvPr id="148" name="Shape 148"/>
          <p:cNvSpPr txBox="1">
            <a:spLocks noGrp="1"/>
          </p:cNvSpPr>
          <p:nvPr>
            <p:ph type="body" idx="1"/>
          </p:nvPr>
        </p:nvSpPr>
        <p:spPr>
          <a:xfrm>
            <a:off x="457200" y="1600200"/>
            <a:ext cx="8229600" cy="1447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Calibri"/>
              <a:buChar char="•"/>
            </a:pPr>
            <a:r>
              <a:rPr lang="en-US" sz="3200" b="0" i="0" u="none" strike="noStrike" cap="none" baseline="0">
                <a:latin typeface="Calibri"/>
                <a:ea typeface="Calibri"/>
                <a:cs typeface="Calibri"/>
                <a:sym typeface="Calibri"/>
              </a:rPr>
              <a:t>Reflection</a:t>
            </a:r>
          </a:p>
          <a:p>
            <a:pPr marL="742950" marR="0" lvl="1" indent="-285750" algn="l" rtl="0">
              <a:lnSpc>
                <a:spcPct val="100000"/>
              </a:lnSpc>
              <a:spcBef>
                <a:spcPts val="560"/>
              </a:spcBef>
              <a:spcAft>
                <a:spcPts val="0"/>
              </a:spcAft>
              <a:buClr>
                <a:srgbClr val="000000"/>
              </a:buClr>
              <a:buSzPct val="100000"/>
              <a:buFont typeface="Calibri"/>
              <a:buChar char="–"/>
            </a:pPr>
            <a:r>
              <a:rPr lang="en-US" sz="2800" b="0" i="0" u="none" strike="noStrike" cap="none" baseline="0">
                <a:latin typeface="Calibri"/>
                <a:ea typeface="Calibri"/>
                <a:cs typeface="Calibri"/>
                <a:sym typeface="Calibri"/>
              </a:rPr>
              <a:t>Encountering very dense objects</a:t>
            </a:r>
          </a:p>
        </p:txBody>
      </p:sp>
      <p:pic>
        <p:nvPicPr>
          <p:cNvPr id="149" name="Shape 149"/>
          <p:cNvPicPr preferRelativeResize="0"/>
          <p:nvPr/>
        </p:nvPicPr>
        <p:blipFill rotWithShape="1">
          <a:blip r:embed="rId3">
            <a:alphaModFix/>
          </a:blip>
          <a:srcRect/>
          <a:stretch/>
        </p:blipFill>
        <p:spPr>
          <a:xfrm>
            <a:off x="914400" y="3124200"/>
            <a:ext cx="7391399" cy="2743199"/>
          </a:xfrm>
          <a:prstGeom prst="rect">
            <a:avLst/>
          </a:prstGeom>
          <a:noFill/>
          <a:ln>
            <a:noFill/>
          </a:ln>
        </p:spPr>
      </p:pic>
    </p:spTree>
  </p:cSld>
  <p:clrMapOvr>
    <a:masterClrMapping/>
  </p:clrMapOvr>
  <p:transition xmlns:p14="http://schemas.microsoft.com/office/powerpoint/2010/mai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0" i="0" u="none" strike="noStrike" cap="none" baseline="0">
                <a:solidFill>
                  <a:srgbClr val="000000"/>
                </a:solidFill>
                <a:latin typeface="Calibri"/>
                <a:ea typeface="Calibri"/>
                <a:cs typeface="Calibri"/>
                <a:sym typeface="Calibri"/>
              </a:rPr>
              <a:t>Propagation Characteristics</a:t>
            </a:r>
          </a:p>
        </p:txBody>
      </p:sp>
      <p:sp>
        <p:nvSpPr>
          <p:cNvPr id="156" name="Shape 156"/>
          <p:cNvSpPr txBox="1">
            <a:spLocks noGrp="1"/>
          </p:cNvSpPr>
          <p:nvPr>
            <p:ph type="body" idx="1"/>
          </p:nvPr>
        </p:nvSpPr>
        <p:spPr>
          <a:xfrm>
            <a:off x="457200" y="1600200"/>
            <a:ext cx="8229600" cy="1524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Calibri"/>
              <a:buChar char="•"/>
            </a:pPr>
            <a:r>
              <a:rPr lang="en-US" sz="3200" b="0" i="0" u="none" strike="noStrike" cap="none" baseline="0">
                <a:latin typeface="Calibri"/>
                <a:ea typeface="Calibri"/>
                <a:cs typeface="Calibri"/>
                <a:sym typeface="Calibri"/>
              </a:rPr>
              <a:t>Refraction</a:t>
            </a:r>
          </a:p>
          <a:p>
            <a:pPr marL="742950" marR="0" lvl="1" indent="-285750" algn="l" rtl="0">
              <a:lnSpc>
                <a:spcPct val="100000"/>
              </a:lnSpc>
              <a:spcBef>
                <a:spcPts val="560"/>
              </a:spcBef>
              <a:spcAft>
                <a:spcPts val="0"/>
              </a:spcAft>
              <a:buClr>
                <a:srgbClr val="000000"/>
              </a:buClr>
              <a:buSzPct val="100000"/>
              <a:buFont typeface="Calibri"/>
              <a:buChar char="–"/>
            </a:pPr>
            <a:r>
              <a:rPr lang="en-US" sz="2800" b="0" i="0" u="none" strike="noStrike" cap="none" baseline="0">
                <a:latin typeface="Calibri"/>
                <a:ea typeface="Calibri"/>
                <a:cs typeface="Calibri"/>
                <a:sym typeface="Calibri"/>
              </a:rPr>
              <a:t>Moving through dense mediums</a:t>
            </a:r>
          </a:p>
        </p:txBody>
      </p:sp>
      <p:pic>
        <p:nvPicPr>
          <p:cNvPr id="157" name="Shape 157"/>
          <p:cNvPicPr preferRelativeResize="0"/>
          <p:nvPr/>
        </p:nvPicPr>
        <p:blipFill rotWithShape="1">
          <a:blip r:embed="rId3">
            <a:alphaModFix/>
          </a:blip>
          <a:srcRect/>
          <a:stretch/>
        </p:blipFill>
        <p:spPr>
          <a:xfrm>
            <a:off x="914400" y="2895600"/>
            <a:ext cx="7467600" cy="2819400"/>
          </a:xfrm>
          <a:prstGeom prst="rect">
            <a:avLst/>
          </a:prstGeom>
          <a:noFill/>
          <a:ln>
            <a:noFill/>
          </a:ln>
        </p:spPr>
      </p:pic>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a:solidFill>
                  <a:srgbClr val="000000"/>
                </a:solidFill>
                <a:latin typeface="Calibri"/>
                <a:ea typeface="Calibri"/>
                <a:cs typeface="Calibri"/>
                <a:sym typeface="Calibri"/>
              </a:rPr>
              <a:t>Antennas - Defined</a:t>
            </a:r>
          </a:p>
        </p:txBody>
      </p:sp>
      <p:sp>
        <p:nvSpPr>
          <p:cNvPr id="51" name="Shape 51"/>
          <p:cNvSpPr txBox="1">
            <a:spLocks noGrp="1"/>
          </p:cNvSpPr>
          <p:nvPr>
            <p:ph type="body" idx="1"/>
          </p:nvPr>
        </p:nvSpPr>
        <p:spPr>
          <a:xfrm>
            <a:off x="513550" y="1672625"/>
            <a:ext cx="8229600" cy="4526100"/>
          </a:xfrm>
          <a:prstGeom prst="rect">
            <a:avLst/>
          </a:prstGeom>
          <a:noFill/>
          <a:ln>
            <a:noFill/>
          </a:ln>
        </p:spPr>
        <p:txBody>
          <a:bodyPr lIns="91425" tIns="45700" rIns="91425" bIns="45700" anchor="t" anchorCtr="0">
            <a:noAutofit/>
          </a:bodyPr>
          <a:lstStyle/>
          <a:p>
            <a:pPr lvl="0" rtl="0">
              <a:spcBef>
                <a:spcPts val="0"/>
              </a:spcBef>
              <a:buNone/>
            </a:pPr>
            <a:endParaRPr/>
          </a:p>
          <a:p>
            <a:pPr marL="457200" lvl="0" indent="-381000" rtl="0">
              <a:spcBef>
                <a:spcPts val="0"/>
              </a:spcBef>
              <a:buClr>
                <a:srgbClr val="000000"/>
              </a:buClr>
              <a:buSzPct val="100000"/>
              <a:buFont typeface="Calibri"/>
              <a:buChar char="•"/>
            </a:pPr>
            <a:r>
              <a:rPr lang="en-US" sz="2400">
                <a:latin typeface="Calibri"/>
                <a:ea typeface="Calibri"/>
                <a:cs typeface="Calibri"/>
                <a:sym typeface="Calibri"/>
              </a:rPr>
              <a:t>An antenna is a piece of metal, a conductor of electricity, to which you connect the radio. </a:t>
            </a:r>
          </a:p>
          <a:p>
            <a:pPr marL="457200" lvl="0" indent="-381000" rtl="0">
              <a:spcBef>
                <a:spcPts val="0"/>
              </a:spcBef>
              <a:buClr>
                <a:srgbClr val="000000"/>
              </a:buClr>
              <a:buSzPct val="100000"/>
              <a:buFont typeface="Calibri"/>
              <a:buChar char="•"/>
            </a:pPr>
            <a:r>
              <a:rPr lang="en-US" sz="2400">
                <a:latin typeface="Calibri"/>
                <a:ea typeface="Calibri"/>
                <a:cs typeface="Calibri"/>
                <a:sym typeface="Calibri"/>
              </a:rPr>
              <a:t>It radiates your signal and receives the signals you want to hear. </a:t>
            </a:r>
          </a:p>
        </p:txBody>
      </p:sp>
      <p:sp>
        <p:nvSpPr>
          <p:cNvPr id="52" name="Shape 52"/>
          <p:cNvSpPr txBox="1"/>
          <p:nvPr/>
        </p:nvSpPr>
        <p:spPr>
          <a:xfrm>
            <a:off x="330025" y="6270400"/>
            <a:ext cx="4306500" cy="354300"/>
          </a:xfrm>
          <a:prstGeom prst="rect">
            <a:avLst/>
          </a:prstGeom>
          <a:noFill/>
          <a:ln>
            <a:noFill/>
          </a:ln>
        </p:spPr>
        <p:txBody>
          <a:bodyPr lIns="91425" tIns="91425" rIns="91425" bIns="91425" anchor="t" anchorCtr="0">
            <a:noAutofit/>
          </a:bodyPr>
          <a:lstStyle/>
          <a:p>
            <a:pPr>
              <a:spcBef>
                <a:spcPts val="0"/>
              </a:spcBef>
              <a:buNone/>
            </a:pPr>
            <a:r>
              <a:rPr lang="en-US" sz="1000"/>
              <a:t>Source:  </a:t>
            </a:r>
            <a:r>
              <a:rPr lang="en-US" sz="1000" u="sng">
                <a:hlinkClick r:id="rId3"/>
              </a:rPr>
              <a:t>http://www.hamuniverse.com/basicantennas.pdf</a:t>
            </a:r>
          </a:p>
        </p:txBody>
      </p:sp>
    </p:spTree>
  </p:cSld>
  <p:clrMapOvr>
    <a:masterClrMapping/>
  </p:clrMapOvr>
  <p:transition xmlns:p14="http://schemas.microsoft.com/office/powerpoint/2010/mai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0" i="0" u="none" strike="noStrike" cap="none" baseline="0">
                <a:solidFill>
                  <a:srgbClr val="000000"/>
                </a:solidFill>
                <a:latin typeface="Calibri"/>
                <a:ea typeface="Calibri"/>
                <a:cs typeface="Calibri"/>
                <a:sym typeface="Calibri"/>
              </a:rPr>
              <a:t>Propagation Characteristics</a:t>
            </a:r>
          </a:p>
        </p:txBody>
      </p:sp>
      <p:sp>
        <p:nvSpPr>
          <p:cNvPr id="164" name="Shape 164"/>
          <p:cNvSpPr txBox="1">
            <a:spLocks noGrp="1"/>
          </p:cNvSpPr>
          <p:nvPr>
            <p:ph type="body" idx="1"/>
          </p:nvPr>
        </p:nvSpPr>
        <p:spPr>
          <a:xfrm>
            <a:off x="457200" y="1600200"/>
            <a:ext cx="8229600" cy="13715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Calibri"/>
              <a:buChar char="•"/>
            </a:pPr>
            <a:r>
              <a:rPr lang="en-US" sz="3200" b="0" i="0" u="none" strike="noStrike" cap="none" baseline="0">
                <a:latin typeface="Calibri"/>
                <a:ea typeface="Calibri"/>
                <a:cs typeface="Calibri"/>
                <a:sym typeface="Calibri"/>
              </a:rPr>
              <a:t>Scatter</a:t>
            </a:r>
          </a:p>
          <a:p>
            <a:pPr marL="742950" marR="0" lvl="1" indent="-285750" algn="l" rtl="0">
              <a:lnSpc>
                <a:spcPct val="100000"/>
              </a:lnSpc>
              <a:spcBef>
                <a:spcPts val="560"/>
              </a:spcBef>
              <a:spcAft>
                <a:spcPts val="0"/>
              </a:spcAft>
              <a:buClr>
                <a:srgbClr val="000000"/>
              </a:buClr>
              <a:buSzPct val="100000"/>
              <a:buFont typeface="Calibri"/>
              <a:buChar char="–"/>
            </a:pPr>
            <a:r>
              <a:rPr lang="en-US" sz="2800" b="0" i="0" u="none" strike="noStrike" cap="none" baseline="0">
                <a:latin typeface="Calibri"/>
                <a:ea typeface="Calibri"/>
                <a:cs typeface="Calibri"/>
                <a:sym typeface="Calibri"/>
              </a:rPr>
              <a:t>Reflection off uneven surfaces</a:t>
            </a:r>
          </a:p>
        </p:txBody>
      </p:sp>
      <p:pic>
        <p:nvPicPr>
          <p:cNvPr id="165" name="Shape 165"/>
          <p:cNvPicPr preferRelativeResize="0"/>
          <p:nvPr/>
        </p:nvPicPr>
        <p:blipFill rotWithShape="1">
          <a:blip r:embed="rId3">
            <a:alphaModFix/>
          </a:blip>
          <a:srcRect/>
          <a:stretch/>
        </p:blipFill>
        <p:spPr>
          <a:xfrm>
            <a:off x="1143000" y="2971800"/>
            <a:ext cx="6858000" cy="2209799"/>
          </a:xfrm>
          <a:prstGeom prst="rect">
            <a:avLst/>
          </a:prstGeom>
          <a:noFill/>
          <a:ln>
            <a:noFill/>
          </a:ln>
        </p:spPr>
      </p:pic>
    </p:spTree>
  </p:cSld>
  <p:clrMapOvr>
    <a:masterClrMapping/>
  </p:clrMapOvr>
  <p:transition xmlns:p14="http://schemas.microsoft.com/office/powerpoint/2010/mai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0" i="0" u="none" strike="noStrike" cap="none" baseline="0">
                <a:solidFill>
                  <a:srgbClr val="000000"/>
                </a:solidFill>
                <a:latin typeface="Calibri"/>
                <a:ea typeface="Calibri"/>
                <a:cs typeface="Calibri"/>
                <a:sym typeface="Calibri"/>
              </a:rPr>
              <a:t>Principles of Radiation</a:t>
            </a:r>
          </a:p>
        </p:txBody>
      </p:sp>
      <p:sp>
        <p:nvSpPr>
          <p:cNvPr id="172" name="Shape 172"/>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000000"/>
              </a:buClr>
              <a:buSzPct val="100000"/>
              <a:buFont typeface="Calibri"/>
              <a:buChar char="•"/>
            </a:pPr>
            <a:r>
              <a:rPr lang="en-US" sz="3000" b="0" i="0" u="none" strike="noStrike" cap="none" baseline="0">
                <a:latin typeface="Calibri"/>
                <a:ea typeface="Calibri"/>
                <a:cs typeface="Calibri"/>
                <a:sym typeface="Calibri"/>
              </a:rPr>
              <a:t>Electromagnetic Fields</a:t>
            </a:r>
          </a:p>
          <a:p>
            <a:pPr marL="342900" marR="0" lvl="0" indent="-342900" algn="l" rtl="0">
              <a:lnSpc>
                <a:spcPct val="90000"/>
              </a:lnSpc>
              <a:spcBef>
                <a:spcPts val="600"/>
              </a:spcBef>
              <a:spcAft>
                <a:spcPts val="0"/>
              </a:spcAft>
              <a:buClr>
                <a:srgbClr val="000000"/>
              </a:buClr>
              <a:buSzPct val="100000"/>
              <a:buFont typeface="Calibri"/>
              <a:buChar char="•"/>
            </a:pPr>
            <a:r>
              <a:rPr lang="en-US" sz="3000" b="0" i="0" u="none" strike="noStrike" cap="none" baseline="0">
                <a:latin typeface="Calibri"/>
                <a:ea typeface="Calibri"/>
                <a:cs typeface="Calibri"/>
                <a:sym typeface="Calibri"/>
              </a:rPr>
              <a:t>Importance of Design</a:t>
            </a:r>
          </a:p>
          <a:p>
            <a:pPr marL="342900" marR="0" lvl="0" indent="-342900" algn="l" rtl="0">
              <a:lnSpc>
                <a:spcPct val="90000"/>
              </a:lnSpc>
              <a:spcBef>
                <a:spcPts val="600"/>
              </a:spcBef>
              <a:spcAft>
                <a:spcPts val="0"/>
              </a:spcAft>
              <a:buClr>
                <a:srgbClr val="000000"/>
              </a:buClr>
              <a:buSzPct val="100000"/>
              <a:buFont typeface="Calibri"/>
              <a:buChar char="•"/>
            </a:pPr>
            <a:r>
              <a:rPr lang="en-US" sz="3000" b="0" i="0" u="none" strike="noStrike" cap="none" baseline="0">
                <a:latin typeface="Calibri"/>
                <a:ea typeface="Calibri"/>
                <a:cs typeface="Calibri"/>
                <a:sym typeface="Calibri"/>
              </a:rPr>
              <a:t>Two Basic Types of Antennas</a:t>
            </a:r>
          </a:p>
          <a:p>
            <a:pPr marL="742950" marR="0" lvl="1" indent="-285750" algn="l" rtl="0">
              <a:lnSpc>
                <a:spcPct val="90000"/>
              </a:lnSpc>
              <a:spcBef>
                <a:spcPts val="520"/>
              </a:spcBef>
              <a:spcAft>
                <a:spcPts val="0"/>
              </a:spcAft>
              <a:buClr>
                <a:srgbClr val="000000"/>
              </a:buClr>
              <a:buSzPct val="100000"/>
              <a:buFont typeface="Calibri"/>
              <a:buChar char="–"/>
            </a:pPr>
            <a:r>
              <a:rPr lang="en-US" sz="2600" b="0" i="0" u="none" strike="noStrike" cap="none" baseline="0">
                <a:latin typeface="Calibri"/>
                <a:ea typeface="Calibri"/>
                <a:cs typeface="Calibri"/>
                <a:sym typeface="Calibri"/>
              </a:rPr>
              <a:t>Hertz</a:t>
            </a:r>
          </a:p>
          <a:p>
            <a:pPr marL="742950" marR="0" lvl="1" indent="-285750" algn="l" rtl="0">
              <a:lnSpc>
                <a:spcPct val="90000"/>
              </a:lnSpc>
              <a:spcBef>
                <a:spcPts val="520"/>
              </a:spcBef>
              <a:spcAft>
                <a:spcPts val="0"/>
              </a:spcAft>
              <a:buClr>
                <a:srgbClr val="000000"/>
              </a:buClr>
              <a:buSzPct val="100000"/>
              <a:buFont typeface="Calibri"/>
              <a:buChar char="–"/>
            </a:pPr>
            <a:r>
              <a:rPr lang="en-US" sz="2600" b="0" i="0" u="none" strike="noStrike" cap="none" baseline="0">
                <a:latin typeface="Calibri"/>
                <a:ea typeface="Calibri"/>
                <a:cs typeface="Calibri"/>
                <a:sym typeface="Calibri"/>
              </a:rPr>
              <a:t>Marconi</a:t>
            </a:r>
          </a:p>
          <a:p>
            <a:pPr marL="342900" marR="0" lvl="0" indent="-342900" algn="l" rtl="0">
              <a:lnSpc>
                <a:spcPct val="90000"/>
              </a:lnSpc>
              <a:spcBef>
                <a:spcPts val="600"/>
              </a:spcBef>
              <a:spcAft>
                <a:spcPts val="0"/>
              </a:spcAft>
              <a:buClr>
                <a:srgbClr val="000000"/>
              </a:buClr>
              <a:buSzPct val="100000"/>
              <a:buFont typeface="Calibri"/>
              <a:buChar char="•"/>
            </a:pPr>
            <a:r>
              <a:rPr lang="en-US" sz="3000" b="0" i="0" u="none" strike="noStrike" cap="none" baseline="0">
                <a:latin typeface="Calibri"/>
                <a:ea typeface="Calibri"/>
                <a:cs typeface="Calibri"/>
                <a:sym typeface="Calibri"/>
              </a:rPr>
              <a:t>Antenna Parts</a:t>
            </a:r>
          </a:p>
          <a:p>
            <a:pPr marL="742950" marR="0" lvl="1" indent="-285750" algn="l" rtl="0">
              <a:lnSpc>
                <a:spcPct val="90000"/>
              </a:lnSpc>
              <a:spcBef>
                <a:spcPts val="520"/>
              </a:spcBef>
              <a:spcAft>
                <a:spcPts val="0"/>
              </a:spcAft>
              <a:buClr>
                <a:srgbClr val="000000"/>
              </a:buClr>
              <a:buSzPct val="100000"/>
              <a:buFont typeface="Calibri"/>
              <a:buChar char="–"/>
            </a:pPr>
            <a:r>
              <a:rPr lang="en-US" sz="2600" b="0" i="0" u="none" strike="noStrike" cap="none" baseline="0">
                <a:latin typeface="Calibri"/>
                <a:ea typeface="Calibri"/>
                <a:cs typeface="Calibri"/>
                <a:sym typeface="Calibri"/>
              </a:rPr>
              <a:t>Coupling Device</a:t>
            </a:r>
          </a:p>
          <a:p>
            <a:pPr marL="742950" marR="0" lvl="1" indent="-285750" algn="l" rtl="0">
              <a:lnSpc>
                <a:spcPct val="90000"/>
              </a:lnSpc>
              <a:spcBef>
                <a:spcPts val="520"/>
              </a:spcBef>
              <a:spcAft>
                <a:spcPts val="0"/>
              </a:spcAft>
              <a:buClr>
                <a:srgbClr val="000000"/>
              </a:buClr>
              <a:buSzPct val="100000"/>
              <a:buFont typeface="Calibri"/>
              <a:buChar char="–"/>
            </a:pPr>
            <a:r>
              <a:rPr lang="en-US" sz="2600" b="0" i="0" u="none" strike="noStrike" cap="none" baseline="0">
                <a:latin typeface="Calibri"/>
                <a:ea typeface="Calibri"/>
                <a:cs typeface="Calibri"/>
                <a:sym typeface="Calibri"/>
              </a:rPr>
              <a:t>Feeder</a:t>
            </a:r>
          </a:p>
          <a:p>
            <a:pPr marL="742950" marR="0" lvl="1" indent="-285750" algn="l" rtl="0">
              <a:lnSpc>
                <a:spcPct val="90000"/>
              </a:lnSpc>
              <a:spcBef>
                <a:spcPts val="520"/>
              </a:spcBef>
              <a:spcAft>
                <a:spcPts val="0"/>
              </a:spcAft>
              <a:buClr>
                <a:srgbClr val="000000"/>
              </a:buClr>
              <a:buSzPct val="100000"/>
              <a:buFont typeface="Calibri"/>
              <a:buChar char="–"/>
            </a:pPr>
            <a:r>
              <a:rPr lang="en-US" sz="2600" b="0" i="0" u="none" strike="noStrike" cap="none" baseline="0">
                <a:latin typeface="Calibri"/>
                <a:ea typeface="Calibri"/>
                <a:cs typeface="Calibri"/>
                <a:sym typeface="Calibri"/>
              </a:rPr>
              <a:t>Antenna</a:t>
            </a:r>
          </a:p>
        </p:txBody>
      </p:sp>
    </p:spTree>
  </p:cSld>
  <p:clrMapOvr>
    <a:masterClrMapping/>
  </p:clrMapOvr>
  <p:transition xmlns:p14="http://schemas.microsoft.com/office/powerpoint/2010/mai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0" i="0" u="none" strike="noStrike" cap="none" baseline="0">
                <a:solidFill>
                  <a:srgbClr val="000000"/>
                </a:solidFill>
                <a:latin typeface="Calibri"/>
                <a:ea typeface="Calibri"/>
                <a:cs typeface="Calibri"/>
                <a:sym typeface="Calibri"/>
              </a:rPr>
              <a:t>Principles of Radiation</a:t>
            </a:r>
          </a:p>
        </p:txBody>
      </p:sp>
      <p:sp>
        <p:nvSpPr>
          <p:cNvPr id="187" name="Shape 187"/>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Calibri"/>
              <a:buChar char="•"/>
            </a:pPr>
            <a:r>
              <a:rPr lang="en-US" sz="3200" b="0" i="0" u="none" strike="noStrike" cap="none" baseline="0">
                <a:latin typeface="Calibri"/>
                <a:ea typeface="Calibri"/>
                <a:cs typeface="Calibri"/>
                <a:sym typeface="Calibri"/>
              </a:rPr>
              <a:t>Current and Voltage Distribution</a:t>
            </a:r>
          </a:p>
          <a:p>
            <a:pPr marL="342900" marR="0" lvl="0" indent="-342900" algn="l" rtl="0">
              <a:lnSpc>
                <a:spcPct val="100000"/>
              </a:lnSpc>
              <a:spcBef>
                <a:spcPts val="640"/>
              </a:spcBef>
              <a:spcAft>
                <a:spcPts val="0"/>
              </a:spcAft>
              <a:buClr>
                <a:srgbClr val="000000"/>
              </a:buClr>
              <a:buSzPct val="100000"/>
              <a:buFont typeface="Calibri"/>
              <a:buChar char="•"/>
            </a:pPr>
            <a:r>
              <a:rPr lang="en-US" sz="3200" b="0" i="0" u="none" strike="noStrike" cap="none" baseline="0">
                <a:latin typeface="Calibri"/>
                <a:ea typeface="Calibri"/>
                <a:cs typeface="Calibri"/>
                <a:sym typeface="Calibri"/>
              </a:rPr>
              <a:t>‘Laws’ of radiation of electrometric energy </a:t>
            </a:r>
          </a:p>
          <a:p>
            <a:pPr marL="742950" marR="0" lvl="1" indent="-285750" algn="l" rtl="0">
              <a:lnSpc>
                <a:spcPct val="100000"/>
              </a:lnSpc>
              <a:spcBef>
                <a:spcPts val="560"/>
              </a:spcBef>
              <a:spcAft>
                <a:spcPts val="0"/>
              </a:spcAft>
              <a:buClr>
                <a:srgbClr val="000000"/>
              </a:buClr>
              <a:buSzPct val="100000"/>
              <a:buFont typeface="Calibri"/>
              <a:buChar char="–"/>
            </a:pPr>
            <a:r>
              <a:rPr lang="en-US" sz="2800" b="0" i="0" u="none" strike="noStrike" cap="none" baseline="0">
                <a:latin typeface="Calibri"/>
                <a:ea typeface="Calibri"/>
                <a:cs typeface="Calibri"/>
                <a:sym typeface="Calibri"/>
              </a:rPr>
              <a:t>A moving electric field creates a magnetic field (H)</a:t>
            </a:r>
          </a:p>
          <a:p>
            <a:pPr marL="742950" marR="0" lvl="1" indent="-285750" algn="l" rtl="0">
              <a:lnSpc>
                <a:spcPct val="100000"/>
              </a:lnSpc>
              <a:spcBef>
                <a:spcPts val="560"/>
              </a:spcBef>
              <a:spcAft>
                <a:spcPts val="0"/>
              </a:spcAft>
              <a:buClr>
                <a:srgbClr val="000000"/>
              </a:buClr>
              <a:buSzPct val="100000"/>
              <a:buFont typeface="Calibri"/>
              <a:buChar char="–"/>
            </a:pPr>
            <a:r>
              <a:rPr lang="en-US" sz="2800" b="0" i="0" u="none" strike="noStrike" cap="none" baseline="0">
                <a:latin typeface="Calibri"/>
                <a:ea typeface="Calibri"/>
                <a:cs typeface="Calibri"/>
                <a:sym typeface="Calibri"/>
              </a:rPr>
              <a:t>A moving magnetic field creates an electric field (E)</a:t>
            </a:r>
          </a:p>
          <a:p>
            <a:pPr marL="342900" marR="0" lvl="0" indent="-139700" algn="l" rtl="0">
              <a:lnSpc>
                <a:spcPct val="100000"/>
              </a:lnSpc>
              <a:spcBef>
                <a:spcPts val="640"/>
              </a:spcBef>
              <a:spcAft>
                <a:spcPts val="0"/>
              </a:spcAft>
              <a:buClr>
                <a:schemeClr val="lt1"/>
              </a:buClr>
              <a:buFont typeface="Calibri"/>
              <a:buNone/>
            </a:pPr>
            <a:endParaRPr sz="3200" b="0" i="0" u="none" strike="noStrike" cap="none" baseline="0">
              <a:latin typeface="Calibri"/>
              <a:ea typeface="Calibri"/>
              <a:cs typeface="Calibri"/>
              <a:sym typeface="Calibri"/>
            </a:endParaRPr>
          </a:p>
          <a:p>
            <a:pPr marL="0" marR="0" lvl="0" indent="0" algn="l" rtl="0">
              <a:spcBef>
                <a:spcPts val="0"/>
              </a:spcBef>
              <a:buNone/>
            </a:pPr>
            <a:endParaRPr sz="3200" b="0" i="0" u="none" strike="noStrike" cap="none" baseline="0">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3600" b="0" i="0" u="none" strike="noStrike" cap="none" baseline="0">
                <a:solidFill>
                  <a:srgbClr val="000000"/>
                </a:solidFill>
                <a:latin typeface="Calibri"/>
                <a:ea typeface="Calibri"/>
                <a:cs typeface="Calibri"/>
                <a:sym typeface="Calibri"/>
              </a:rPr>
              <a:t>Polarization Requirements for Various Frequencies</a:t>
            </a:r>
          </a:p>
        </p:txBody>
      </p:sp>
      <p:sp>
        <p:nvSpPr>
          <p:cNvPr id="193" name="Shape 193"/>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Calibri"/>
              <a:buChar char="•"/>
            </a:pPr>
            <a:r>
              <a:rPr lang="en-US" sz="3200" b="0" i="0" u="none" strike="noStrike" cap="none" baseline="0">
                <a:latin typeface="Calibri"/>
                <a:ea typeface="Calibri"/>
                <a:cs typeface="Calibri"/>
                <a:sym typeface="Calibri"/>
              </a:rPr>
              <a:t>Ground-Wave 			</a:t>
            </a:r>
          </a:p>
          <a:p>
            <a:pPr marL="342900" marR="0" lvl="0" indent="-342900" algn="l" rtl="0">
              <a:lnSpc>
                <a:spcPct val="100000"/>
              </a:lnSpc>
              <a:spcBef>
                <a:spcPts val="640"/>
              </a:spcBef>
              <a:spcAft>
                <a:spcPts val="0"/>
              </a:spcAft>
              <a:buClr>
                <a:srgbClr val="000000"/>
              </a:buClr>
              <a:buSzPct val="100000"/>
              <a:buFont typeface="Calibri"/>
              <a:buChar char="•"/>
            </a:pPr>
            <a:r>
              <a:rPr lang="en-US" sz="3200" b="0" i="0" u="none" strike="noStrike" cap="none" baseline="0">
                <a:latin typeface="Calibri"/>
                <a:ea typeface="Calibri"/>
                <a:cs typeface="Calibri"/>
                <a:sym typeface="Calibri"/>
              </a:rPr>
              <a:t>Sky-wave</a:t>
            </a:r>
          </a:p>
          <a:p>
            <a:pPr marL="342900" marR="0" lvl="0" indent="-342900" algn="l" rtl="0">
              <a:lnSpc>
                <a:spcPct val="100000"/>
              </a:lnSpc>
              <a:spcBef>
                <a:spcPts val="640"/>
              </a:spcBef>
              <a:spcAft>
                <a:spcPts val="0"/>
              </a:spcAft>
              <a:buClr>
                <a:srgbClr val="000000"/>
              </a:buClr>
              <a:buSzPct val="100000"/>
              <a:buFont typeface="Calibri"/>
              <a:buChar char="•"/>
            </a:pPr>
            <a:r>
              <a:rPr lang="en-US" sz="3200" b="0" i="0" u="none" strike="noStrike" cap="none" baseline="0">
                <a:latin typeface="Calibri"/>
                <a:ea typeface="Calibri"/>
                <a:cs typeface="Calibri"/>
                <a:sym typeface="Calibri"/>
              </a:rPr>
              <a:t>Advantages of Vertical    	</a:t>
            </a:r>
          </a:p>
          <a:p>
            <a:pPr marL="342900" marR="0" lvl="0" indent="-342900" algn="l" rtl="0">
              <a:lnSpc>
                <a:spcPct val="100000"/>
              </a:lnSpc>
              <a:spcBef>
                <a:spcPts val="640"/>
              </a:spcBef>
              <a:spcAft>
                <a:spcPts val="0"/>
              </a:spcAft>
              <a:buClr>
                <a:srgbClr val="000000"/>
              </a:buClr>
              <a:buSzPct val="100000"/>
              <a:buFont typeface="Calibri"/>
              <a:buChar char="•"/>
            </a:pPr>
            <a:r>
              <a:rPr lang="en-US" sz="3200" b="0" i="0" u="none" strike="noStrike" cap="none" baseline="0">
                <a:latin typeface="Calibri"/>
                <a:ea typeface="Calibri"/>
                <a:cs typeface="Calibri"/>
                <a:sym typeface="Calibri"/>
              </a:rPr>
              <a:t>Advantages of Vertical Polarization</a:t>
            </a:r>
          </a:p>
          <a:p>
            <a:pPr marL="342900" marR="0" lvl="0" indent="-342900" algn="l" rtl="0">
              <a:lnSpc>
                <a:spcPct val="100000"/>
              </a:lnSpc>
              <a:spcBef>
                <a:spcPts val="640"/>
              </a:spcBef>
              <a:spcAft>
                <a:spcPts val="0"/>
              </a:spcAft>
              <a:buClr>
                <a:srgbClr val="000000"/>
              </a:buClr>
              <a:buSzPct val="100000"/>
              <a:buFont typeface="Calibri"/>
              <a:buChar char="•"/>
            </a:pPr>
            <a:r>
              <a:rPr lang="en-US" sz="3200" b="0" i="0" u="none" strike="noStrike" cap="none" baseline="0">
                <a:latin typeface="Calibri"/>
                <a:ea typeface="Calibri"/>
                <a:cs typeface="Calibri"/>
                <a:sym typeface="Calibri"/>
              </a:rPr>
              <a:t>Advantages of Horizontal Polarization</a:t>
            </a:r>
          </a:p>
        </p:txBody>
      </p:sp>
    </p:spTree>
  </p:cSld>
  <p:clrMapOvr>
    <a:masterClrMapping/>
  </p:clrMapOvr>
  <p:transition xmlns:p14="http://schemas.microsoft.com/office/powerpoint/2010/mai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0" i="0" u="none" strike="noStrike" cap="none" baseline="0">
                <a:solidFill>
                  <a:srgbClr val="000000"/>
                </a:solidFill>
                <a:latin typeface="Calibri"/>
                <a:ea typeface="Calibri"/>
                <a:cs typeface="Calibri"/>
                <a:sym typeface="Calibri"/>
              </a:rPr>
              <a:t>Common Units of Measure</a:t>
            </a:r>
          </a:p>
        </p:txBody>
      </p:sp>
      <p:sp>
        <p:nvSpPr>
          <p:cNvPr id="208" name="Shape 208"/>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000000"/>
              </a:buClr>
              <a:buSzPct val="100000"/>
              <a:buFont typeface="Calibri"/>
              <a:buChar char="•"/>
            </a:pPr>
            <a:r>
              <a:rPr lang="en-US" sz="3000" b="0" i="0" u="none" strike="noStrike" cap="none" baseline="0">
                <a:latin typeface="Calibri"/>
                <a:ea typeface="Calibri"/>
                <a:cs typeface="Calibri"/>
                <a:sym typeface="Calibri"/>
              </a:rPr>
              <a:t>Ampere (amp)</a:t>
            </a:r>
          </a:p>
          <a:p>
            <a:pPr marL="742950" marR="0" lvl="1" indent="-285750" algn="l" rtl="0">
              <a:lnSpc>
                <a:spcPct val="80000"/>
              </a:lnSpc>
              <a:spcBef>
                <a:spcPts val="520"/>
              </a:spcBef>
              <a:spcAft>
                <a:spcPts val="0"/>
              </a:spcAft>
              <a:buClr>
                <a:srgbClr val="000000"/>
              </a:buClr>
              <a:buSzPct val="100000"/>
              <a:buFont typeface="Calibri"/>
              <a:buChar char="–"/>
            </a:pPr>
            <a:r>
              <a:rPr lang="en-US" sz="2600" b="0" i="0" u="none" strike="noStrike" cap="none" baseline="0">
                <a:latin typeface="Calibri"/>
                <a:ea typeface="Calibri"/>
                <a:cs typeface="Calibri"/>
                <a:sym typeface="Calibri"/>
              </a:rPr>
              <a:t>Charge from 6.241 x10</a:t>
            </a:r>
            <a:r>
              <a:rPr lang="en-US" sz="2600" b="0" i="0" u="none" strike="noStrike" cap="none" baseline="30000">
                <a:latin typeface="Calibri"/>
                <a:ea typeface="Calibri"/>
                <a:cs typeface="Calibri"/>
                <a:sym typeface="Calibri"/>
              </a:rPr>
              <a:t>18 </a:t>
            </a:r>
            <a:r>
              <a:rPr lang="en-US" sz="2600" b="0" i="0" u="none" strike="noStrike" cap="none" baseline="0">
                <a:latin typeface="Calibri"/>
                <a:ea typeface="Calibri"/>
                <a:cs typeface="Calibri"/>
                <a:sym typeface="Calibri"/>
              </a:rPr>
              <a:t>electrons in 1 second</a:t>
            </a:r>
          </a:p>
          <a:p>
            <a:pPr marL="342900" marR="0" lvl="0" indent="-342900" algn="l" rtl="0">
              <a:lnSpc>
                <a:spcPct val="80000"/>
              </a:lnSpc>
              <a:spcBef>
                <a:spcPts val="600"/>
              </a:spcBef>
              <a:spcAft>
                <a:spcPts val="0"/>
              </a:spcAft>
              <a:buClr>
                <a:srgbClr val="000000"/>
              </a:buClr>
              <a:buSzPct val="100000"/>
              <a:buFont typeface="Calibri"/>
              <a:buChar char="•"/>
            </a:pPr>
            <a:r>
              <a:rPr lang="en-US" sz="3000" b="0" i="0" u="none" strike="noStrike" cap="none" baseline="0">
                <a:latin typeface="Calibri"/>
                <a:ea typeface="Calibri"/>
                <a:cs typeface="Calibri"/>
                <a:sym typeface="Calibri"/>
              </a:rPr>
              <a:t>Volt (V)</a:t>
            </a:r>
          </a:p>
          <a:p>
            <a:pPr marL="742950" marR="0" lvl="1" indent="-285750" algn="l" rtl="0">
              <a:lnSpc>
                <a:spcPct val="80000"/>
              </a:lnSpc>
              <a:spcBef>
                <a:spcPts val="520"/>
              </a:spcBef>
              <a:spcAft>
                <a:spcPts val="0"/>
              </a:spcAft>
              <a:buClr>
                <a:srgbClr val="000000"/>
              </a:buClr>
              <a:buSzPct val="100000"/>
              <a:buFont typeface="Calibri"/>
              <a:buChar char="–"/>
            </a:pPr>
            <a:r>
              <a:rPr lang="en-US" sz="2600" b="0" i="0" u="none" strike="noStrike" cap="none" baseline="0">
                <a:latin typeface="Calibri"/>
                <a:ea typeface="Calibri"/>
                <a:cs typeface="Calibri"/>
                <a:sym typeface="Calibri"/>
              </a:rPr>
              <a:t>one amp (A) dissipates one watt (W) of power</a:t>
            </a:r>
          </a:p>
          <a:p>
            <a:pPr marL="342900" marR="0" lvl="0" indent="-342900" algn="l" rtl="0">
              <a:lnSpc>
                <a:spcPct val="80000"/>
              </a:lnSpc>
              <a:spcBef>
                <a:spcPts val="600"/>
              </a:spcBef>
              <a:spcAft>
                <a:spcPts val="0"/>
              </a:spcAft>
              <a:buClr>
                <a:srgbClr val="000000"/>
              </a:buClr>
              <a:buSzPct val="100000"/>
              <a:buFont typeface="Calibri"/>
              <a:buChar char="•"/>
            </a:pPr>
            <a:r>
              <a:rPr lang="en-US" sz="3000" b="0" i="0" u="none" strike="noStrike" cap="none" baseline="0">
                <a:latin typeface="Calibri"/>
                <a:ea typeface="Calibri"/>
                <a:cs typeface="Calibri"/>
                <a:sym typeface="Calibri"/>
              </a:rPr>
              <a:t>Decibel (dB)</a:t>
            </a:r>
          </a:p>
          <a:p>
            <a:pPr marL="742950" marR="0" lvl="1" indent="-285750" algn="l" rtl="0">
              <a:lnSpc>
                <a:spcPct val="80000"/>
              </a:lnSpc>
              <a:spcBef>
                <a:spcPts val="520"/>
              </a:spcBef>
              <a:spcAft>
                <a:spcPts val="0"/>
              </a:spcAft>
              <a:buClr>
                <a:srgbClr val="000000"/>
              </a:buClr>
              <a:buSzPct val="100000"/>
              <a:buFont typeface="Calibri"/>
              <a:buChar char="–"/>
            </a:pPr>
            <a:r>
              <a:rPr lang="en-US" sz="2600" b="0" i="0" u="none" strike="noStrike" cap="none" baseline="0">
                <a:latin typeface="Calibri"/>
                <a:ea typeface="Calibri"/>
                <a:cs typeface="Calibri"/>
                <a:sym typeface="Calibri"/>
              </a:rPr>
              <a:t>Relative unit of measure</a:t>
            </a:r>
          </a:p>
          <a:p>
            <a:pPr marL="342900" marR="0" lvl="0" indent="-342900" algn="l" rtl="0">
              <a:lnSpc>
                <a:spcPct val="80000"/>
              </a:lnSpc>
              <a:spcBef>
                <a:spcPts val="600"/>
              </a:spcBef>
              <a:spcAft>
                <a:spcPts val="0"/>
              </a:spcAft>
              <a:buClr>
                <a:srgbClr val="000000"/>
              </a:buClr>
              <a:buSzPct val="100000"/>
              <a:buFont typeface="Calibri"/>
              <a:buChar char="•"/>
            </a:pPr>
            <a:r>
              <a:rPr lang="en-US" sz="3000" b="0" i="0" u="none" strike="noStrike" cap="none" baseline="0">
                <a:latin typeface="Calibri"/>
                <a:ea typeface="Calibri"/>
                <a:cs typeface="Calibri"/>
                <a:sym typeface="Calibri"/>
              </a:rPr>
              <a:t>dB (isotropic)  (dBi)</a:t>
            </a:r>
          </a:p>
          <a:p>
            <a:pPr marL="742950" marR="0" lvl="1" indent="-285750" algn="l" rtl="0">
              <a:lnSpc>
                <a:spcPct val="80000"/>
              </a:lnSpc>
              <a:spcBef>
                <a:spcPts val="520"/>
              </a:spcBef>
              <a:spcAft>
                <a:spcPts val="0"/>
              </a:spcAft>
              <a:buClr>
                <a:srgbClr val="000000"/>
              </a:buClr>
              <a:buSzPct val="100000"/>
              <a:buFont typeface="Calibri"/>
              <a:buChar char="–"/>
            </a:pPr>
            <a:r>
              <a:rPr lang="en-US" sz="2600" b="0" i="0" u="none" strike="noStrike" cap="none" baseline="0">
                <a:latin typeface="Calibri"/>
                <a:ea typeface="Calibri"/>
                <a:cs typeface="Calibri"/>
                <a:sym typeface="Calibri"/>
              </a:rPr>
              <a:t>Forward gain of antenna compared to theoretical  </a:t>
            </a:r>
          </a:p>
          <a:p>
            <a:pPr marL="342900" marR="0" lvl="0" indent="-342900" algn="l" rtl="0">
              <a:lnSpc>
                <a:spcPct val="80000"/>
              </a:lnSpc>
              <a:spcBef>
                <a:spcPts val="600"/>
              </a:spcBef>
              <a:spcAft>
                <a:spcPts val="0"/>
              </a:spcAft>
              <a:buClr>
                <a:srgbClr val="000000"/>
              </a:buClr>
              <a:buSzPct val="100000"/>
              <a:buFont typeface="Calibri"/>
              <a:buChar char="•"/>
            </a:pPr>
            <a:r>
              <a:rPr lang="en-US" sz="3000" b="0" i="0" u="none" strike="noStrike" cap="none" baseline="0">
                <a:latin typeface="Calibri"/>
                <a:ea typeface="Calibri"/>
                <a:cs typeface="Calibri"/>
                <a:sym typeface="Calibri"/>
              </a:rPr>
              <a:t>Watt (W)</a:t>
            </a:r>
          </a:p>
          <a:p>
            <a:pPr marL="742950" marR="0" lvl="1" indent="-285750" algn="l" rtl="0">
              <a:lnSpc>
                <a:spcPct val="80000"/>
              </a:lnSpc>
              <a:spcBef>
                <a:spcPts val="520"/>
              </a:spcBef>
              <a:spcAft>
                <a:spcPts val="0"/>
              </a:spcAft>
              <a:buClr>
                <a:srgbClr val="000000"/>
              </a:buClr>
              <a:buSzPct val="100000"/>
              <a:buFont typeface="Calibri"/>
              <a:buChar char="–"/>
            </a:pPr>
            <a:r>
              <a:rPr lang="en-US" sz="2600" b="0" i="0" u="none" strike="noStrike" cap="none" baseline="0">
                <a:latin typeface="Calibri"/>
                <a:ea typeface="Calibri"/>
                <a:cs typeface="Calibri"/>
                <a:sym typeface="Calibri"/>
              </a:rPr>
              <a:t>One amp  at one volt </a:t>
            </a:r>
          </a:p>
          <a:p>
            <a:pPr marL="0" marR="0" lvl="0" indent="0" algn="l" rtl="0">
              <a:spcBef>
                <a:spcPts val="0"/>
              </a:spcBef>
              <a:buNone/>
            </a:pPr>
            <a:endParaRPr sz="2600" b="0" i="0" u="none" strike="noStrike" cap="none" baseline="0">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0" i="0" u="none" strike="noStrike" cap="none" baseline="0">
                <a:solidFill>
                  <a:srgbClr val="000000"/>
                </a:solidFill>
                <a:latin typeface="Calibri"/>
                <a:ea typeface="Calibri"/>
                <a:cs typeface="Calibri"/>
                <a:sym typeface="Calibri"/>
              </a:rPr>
              <a:t>References</a:t>
            </a:r>
          </a:p>
        </p:txBody>
      </p:sp>
      <p:sp>
        <p:nvSpPr>
          <p:cNvPr id="272" name="Shape 272"/>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000000"/>
              </a:buClr>
              <a:buSzPct val="100000"/>
              <a:buFont typeface="Calibri"/>
              <a:buChar char="•"/>
            </a:pPr>
            <a:r>
              <a:rPr lang="en-US" sz="2400" b="0" i="0" u="none" strike="noStrike" cap="none" baseline="0">
                <a:latin typeface="Calibri"/>
                <a:ea typeface="Calibri"/>
                <a:cs typeface="Calibri"/>
                <a:sym typeface="Calibri"/>
              </a:rPr>
              <a:t>Integrated Publishing  Electrical Engineering Training Series</a:t>
            </a:r>
          </a:p>
          <a:p>
            <a:pPr marL="342900" marR="0" lvl="0" indent="-342900" algn="l" rtl="0">
              <a:lnSpc>
                <a:spcPct val="80000"/>
              </a:lnSpc>
              <a:spcBef>
                <a:spcPts val="480"/>
              </a:spcBef>
              <a:spcAft>
                <a:spcPts val="0"/>
              </a:spcAft>
              <a:buClr>
                <a:schemeClr val="lt1"/>
              </a:buClr>
              <a:buSzPct val="25000"/>
              <a:buFont typeface="Calibri"/>
              <a:buNone/>
            </a:pPr>
            <a:r>
              <a:rPr lang="en-US" sz="2400" b="0" i="0" u="none" strike="noStrike" cap="none" baseline="0">
                <a:latin typeface="Calibri"/>
                <a:ea typeface="Calibri"/>
                <a:cs typeface="Calibri"/>
                <a:sym typeface="Calibri"/>
              </a:rPr>
              <a:t>		http://www.tpub.com/neets/book10/42</a:t>
            </a:r>
          </a:p>
          <a:p>
            <a:pPr marL="342900" marR="0" lvl="0" indent="-342900" algn="l" rtl="0">
              <a:lnSpc>
                <a:spcPct val="80000"/>
              </a:lnSpc>
              <a:spcBef>
                <a:spcPts val="480"/>
              </a:spcBef>
              <a:spcAft>
                <a:spcPts val="0"/>
              </a:spcAft>
              <a:buClr>
                <a:srgbClr val="000000"/>
              </a:buClr>
              <a:buSzPct val="100000"/>
              <a:buFont typeface="Calibri"/>
              <a:buChar char="•"/>
            </a:pPr>
            <a:r>
              <a:rPr lang="en-US" sz="2400" b="0" i="0" u="none" strike="noStrike" cap="none" baseline="0">
                <a:latin typeface="Calibri"/>
                <a:ea typeface="Calibri"/>
                <a:cs typeface="Calibri"/>
                <a:sym typeface="Calibri"/>
              </a:rPr>
              <a:t>Electronic Communications 3rd Edition</a:t>
            </a:r>
          </a:p>
          <a:p>
            <a:pPr marL="342900" marR="0" lvl="0" indent="-342900" algn="l" rtl="0">
              <a:lnSpc>
                <a:spcPct val="80000"/>
              </a:lnSpc>
              <a:spcBef>
                <a:spcPts val="480"/>
              </a:spcBef>
              <a:spcAft>
                <a:spcPts val="0"/>
              </a:spcAft>
              <a:buClr>
                <a:srgbClr val="000000"/>
              </a:buClr>
              <a:buSzPct val="100000"/>
              <a:buFont typeface="Calibri"/>
              <a:buChar char="•"/>
            </a:pPr>
            <a:r>
              <a:rPr lang="en-US" sz="2400">
                <a:latin typeface="Calibri"/>
                <a:ea typeface="Calibri"/>
                <a:cs typeface="Calibri"/>
                <a:sym typeface="Calibri"/>
              </a:rPr>
              <a:t>Radio Handbook 23rd Edition</a:t>
            </a:r>
          </a:p>
          <a:p>
            <a:pPr marL="342900" marR="0" lvl="0" indent="-342900" algn="l" rtl="0">
              <a:lnSpc>
                <a:spcPct val="80000"/>
              </a:lnSpc>
              <a:spcBef>
                <a:spcPts val="480"/>
              </a:spcBef>
              <a:spcAft>
                <a:spcPts val="0"/>
              </a:spcAft>
              <a:buClr>
                <a:srgbClr val="000000"/>
              </a:buClr>
              <a:buSzPct val="100000"/>
              <a:buFont typeface="Calibri"/>
              <a:buChar char="•"/>
            </a:pPr>
            <a:r>
              <a:rPr lang="en-US" sz="2400">
                <a:latin typeface="Calibri"/>
                <a:ea typeface="Calibri"/>
                <a:cs typeface="Calibri"/>
                <a:sym typeface="Calibri"/>
              </a:rPr>
              <a:t>Understanding Antennas For the Non-Technical Ham </a:t>
            </a:r>
            <a:r>
              <a:rPr lang="en-US" sz="2400">
                <a:latin typeface="Calibri"/>
                <a:ea typeface="Calibri"/>
                <a:cs typeface="Calibri"/>
                <a:sym typeface="Calibri"/>
                <a:hlinkClick r:id="rId3"/>
              </a:rPr>
              <a:t>http://www.hamuniverse.com/basicantennas.pdf</a:t>
            </a:r>
          </a:p>
          <a:p>
            <a:pPr marL="152400" lvl="0" indent="0" rtl="0">
              <a:spcBef>
                <a:spcPts val="0"/>
              </a:spcBef>
              <a:buNone/>
            </a:pPr>
            <a:endParaRPr sz="2400">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a:solidFill>
                  <a:srgbClr val="000000"/>
                </a:solidFill>
                <a:latin typeface="Calibri"/>
                <a:ea typeface="Calibri"/>
                <a:cs typeface="Calibri"/>
                <a:sym typeface="Calibri"/>
              </a:rPr>
              <a:t>Antenna Systems</a:t>
            </a:r>
          </a:p>
        </p:txBody>
      </p:sp>
      <p:sp>
        <p:nvSpPr>
          <p:cNvPr id="59" name="Shape 59"/>
          <p:cNvSpPr txBox="1">
            <a:spLocks noGrp="1"/>
          </p:cNvSpPr>
          <p:nvPr>
            <p:ph type="body" idx="1"/>
          </p:nvPr>
        </p:nvSpPr>
        <p:spPr>
          <a:xfrm>
            <a:off x="553800" y="1519700"/>
            <a:ext cx="8229600" cy="4526100"/>
          </a:xfrm>
          <a:prstGeom prst="rect">
            <a:avLst/>
          </a:prstGeom>
          <a:noFill/>
          <a:ln>
            <a:noFill/>
          </a:ln>
        </p:spPr>
        <p:txBody>
          <a:bodyPr lIns="91425" tIns="45700" rIns="91425" bIns="45700" anchor="t" anchorCtr="0">
            <a:noAutofit/>
          </a:bodyPr>
          <a:lstStyle/>
          <a:p>
            <a:pPr lvl="0" rtl="0">
              <a:spcBef>
                <a:spcPts val="0"/>
              </a:spcBef>
              <a:buNone/>
            </a:pPr>
            <a:endParaRPr/>
          </a:p>
          <a:p>
            <a:pPr marL="457200" lvl="0" indent="-228600" rtl="0">
              <a:spcBef>
                <a:spcPts val="0"/>
              </a:spcBef>
              <a:buClr>
                <a:srgbClr val="FFFFFF"/>
              </a:buClr>
              <a:buSzPct val="100000"/>
              <a:buNone/>
            </a:pPr>
            <a:r>
              <a:rPr lang="en-US" sz="2400">
                <a:latin typeface="Calibri"/>
                <a:ea typeface="Calibri"/>
                <a:cs typeface="Calibri"/>
                <a:sym typeface="Calibri"/>
              </a:rPr>
              <a:t>   An antenna system consists of the antenna, the feed-line, and any matching unit. Most antennas are made of copper or aluminum, while most mobile antennas are made of stainless steel. A feed-line consists of two conductors that carry the signal to and from the radio and to and from the antenna. A matching unit can be an antenna tuner, a series matching section, or one of several different kinds of matching circuits at the feed-point.</a:t>
            </a:r>
          </a:p>
          <a:p>
            <a:pPr marL="0" lvl="0" indent="0" rtl="0">
              <a:spcBef>
                <a:spcPts val="0"/>
              </a:spcBef>
              <a:buNone/>
            </a:pPr>
            <a:endParaRPr sz="2400">
              <a:latin typeface="Calibri"/>
              <a:ea typeface="Calibri"/>
              <a:cs typeface="Calibri"/>
              <a:sym typeface="Calibri"/>
            </a:endParaRPr>
          </a:p>
        </p:txBody>
      </p:sp>
      <p:sp>
        <p:nvSpPr>
          <p:cNvPr id="60" name="Shape 60"/>
          <p:cNvSpPr txBox="1"/>
          <p:nvPr/>
        </p:nvSpPr>
        <p:spPr>
          <a:xfrm>
            <a:off x="330025" y="6270400"/>
            <a:ext cx="4306500" cy="354300"/>
          </a:xfrm>
          <a:prstGeom prst="rect">
            <a:avLst/>
          </a:prstGeom>
          <a:noFill/>
          <a:ln>
            <a:noFill/>
          </a:ln>
        </p:spPr>
        <p:txBody>
          <a:bodyPr lIns="91425" tIns="91425" rIns="91425" bIns="91425" anchor="t" anchorCtr="0">
            <a:noAutofit/>
          </a:bodyPr>
          <a:lstStyle/>
          <a:p>
            <a:pPr lvl="0" rtl="0">
              <a:spcBef>
                <a:spcPts val="0"/>
              </a:spcBef>
              <a:buNone/>
            </a:pPr>
            <a:r>
              <a:rPr lang="en-US" sz="1000"/>
              <a:t>Source:  </a:t>
            </a:r>
            <a:r>
              <a:rPr lang="en-US" sz="1000" u="sng">
                <a:hlinkClick r:id="rId3"/>
              </a:rPr>
              <a:t>http://www.hamuniverse.com/basicantennas.pdf</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0" i="0" u="none" strike="noStrike" cap="none" baseline="0">
                <a:solidFill>
                  <a:srgbClr val="000000"/>
                </a:solidFill>
                <a:latin typeface="Calibri"/>
                <a:ea typeface="Calibri"/>
                <a:cs typeface="Calibri"/>
                <a:sym typeface="Calibri"/>
              </a:rPr>
              <a:t>Antenna System (Cont</a:t>
            </a:r>
            <a:r>
              <a:rPr lang="en-US" sz="4400">
                <a:solidFill>
                  <a:srgbClr val="000000"/>
                </a:solidFill>
                <a:latin typeface="Calibri"/>
                <a:ea typeface="Calibri"/>
                <a:cs typeface="Calibri"/>
                <a:sym typeface="Calibri"/>
              </a:rPr>
              <a:t>’d)</a:t>
            </a:r>
          </a:p>
        </p:txBody>
      </p:sp>
      <p:pic>
        <p:nvPicPr>
          <p:cNvPr id="67" name="Shape 67"/>
          <p:cNvPicPr preferRelativeResize="0"/>
          <p:nvPr/>
        </p:nvPicPr>
        <p:blipFill rotWithShape="1">
          <a:blip r:embed="rId3">
            <a:alphaModFix/>
          </a:blip>
          <a:srcRect l="-28419" r="-28419"/>
          <a:stretch/>
        </p:blipFill>
        <p:spPr>
          <a:xfrm>
            <a:off x="457200" y="1600200"/>
            <a:ext cx="8229600" cy="4525961"/>
          </a:xfrm>
          <a:prstGeom prst="rect">
            <a:avLst/>
          </a:prstGeom>
          <a:noFill/>
          <a:ln>
            <a:noFill/>
          </a:ln>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a:solidFill>
                  <a:srgbClr val="000000"/>
                </a:solidFill>
                <a:latin typeface="Calibri"/>
                <a:ea typeface="Calibri"/>
                <a:cs typeface="Calibri"/>
                <a:sym typeface="Calibri"/>
              </a:rPr>
              <a:t>How Antennas Work</a:t>
            </a:r>
          </a:p>
        </p:txBody>
      </p:sp>
      <p:sp>
        <p:nvSpPr>
          <p:cNvPr id="74" name="Shape 74"/>
          <p:cNvSpPr txBox="1">
            <a:spLocks noGrp="1"/>
          </p:cNvSpPr>
          <p:nvPr>
            <p:ph type="body" idx="1"/>
          </p:nvPr>
        </p:nvSpPr>
        <p:spPr>
          <a:xfrm>
            <a:off x="553800" y="1519700"/>
            <a:ext cx="8229600" cy="4526100"/>
          </a:xfrm>
          <a:prstGeom prst="rect">
            <a:avLst/>
          </a:prstGeom>
          <a:noFill/>
          <a:ln>
            <a:noFill/>
          </a:ln>
        </p:spPr>
        <p:txBody>
          <a:bodyPr lIns="91425" tIns="45700" rIns="91425" bIns="45700" anchor="t" anchorCtr="0">
            <a:noAutofit/>
          </a:bodyPr>
          <a:lstStyle/>
          <a:p>
            <a:pPr lvl="0" rtl="0">
              <a:spcBef>
                <a:spcPts val="0"/>
              </a:spcBef>
              <a:buNone/>
            </a:pPr>
            <a:endParaRPr/>
          </a:p>
          <a:p>
            <a:pPr marL="457200" lvl="0" indent="-381000" rtl="0">
              <a:spcBef>
                <a:spcPts val="0"/>
              </a:spcBef>
              <a:buClr>
                <a:srgbClr val="000000"/>
              </a:buClr>
              <a:buSzPct val="100000"/>
              <a:buFont typeface="Calibri"/>
              <a:buChar char="•"/>
            </a:pPr>
            <a:r>
              <a:rPr lang="en-US" sz="2400">
                <a:latin typeface="Calibri"/>
                <a:ea typeface="Calibri"/>
                <a:cs typeface="Calibri"/>
                <a:sym typeface="Calibri"/>
              </a:rPr>
              <a:t>Antenna Systems Must Match Transmitter</a:t>
            </a:r>
          </a:p>
          <a:p>
            <a:pPr marL="914400" lvl="1" indent="-381000" rtl="0">
              <a:spcBef>
                <a:spcPts val="0"/>
              </a:spcBef>
              <a:buClr>
                <a:srgbClr val="000000"/>
              </a:buClr>
              <a:buSzPct val="100000"/>
              <a:buFont typeface="Calibri"/>
              <a:buChar char="–"/>
            </a:pPr>
            <a:r>
              <a:rPr lang="en-US" sz="2400">
                <a:latin typeface="Calibri"/>
                <a:ea typeface="Calibri"/>
                <a:cs typeface="Calibri"/>
                <a:sym typeface="Calibri"/>
              </a:rPr>
              <a:t>Prune length</a:t>
            </a:r>
          </a:p>
          <a:p>
            <a:pPr marL="914400" lvl="1" indent="-381000" rtl="0">
              <a:spcBef>
                <a:spcPts val="0"/>
              </a:spcBef>
              <a:buClr>
                <a:srgbClr val="000000"/>
              </a:buClr>
              <a:buSzPct val="100000"/>
              <a:buFont typeface="Calibri"/>
              <a:buChar char="–"/>
            </a:pPr>
            <a:r>
              <a:rPr lang="en-US" sz="2400">
                <a:latin typeface="Calibri"/>
                <a:ea typeface="Calibri"/>
                <a:cs typeface="Calibri"/>
                <a:sym typeface="Calibri"/>
              </a:rPr>
              <a:t>Antenna tuner</a:t>
            </a:r>
          </a:p>
          <a:p>
            <a:pPr marL="914400" lvl="1" indent="-381000" rtl="0">
              <a:spcBef>
                <a:spcPts val="0"/>
              </a:spcBef>
              <a:buClr>
                <a:srgbClr val="000000"/>
              </a:buClr>
              <a:buSzPct val="100000"/>
              <a:buFont typeface="Calibri"/>
              <a:buChar char="–"/>
            </a:pPr>
            <a:r>
              <a:rPr lang="en-US" sz="2400">
                <a:latin typeface="Calibri"/>
                <a:ea typeface="Calibri"/>
                <a:cs typeface="Calibri"/>
                <a:sym typeface="Calibri"/>
              </a:rPr>
              <a:t>Matching Section</a:t>
            </a:r>
          </a:p>
          <a:p>
            <a:pPr marL="457200" lvl="0" indent="-381000" rtl="0">
              <a:spcBef>
                <a:spcPts val="0"/>
              </a:spcBef>
              <a:buClr>
                <a:srgbClr val="000000"/>
              </a:buClr>
              <a:buSzPct val="100000"/>
              <a:buFont typeface="Calibri"/>
              <a:buChar char="•"/>
            </a:pPr>
            <a:r>
              <a:rPr lang="en-US" sz="2400">
                <a:latin typeface="Calibri"/>
                <a:ea typeface="Calibri"/>
                <a:cs typeface="Calibri"/>
                <a:sym typeface="Calibri"/>
              </a:rPr>
              <a:t>Electromagnetic Fields</a:t>
            </a:r>
          </a:p>
          <a:p>
            <a:pPr marL="914400" lvl="1" indent="-381000" rtl="0">
              <a:spcBef>
                <a:spcPts val="0"/>
              </a:spcBef>
              <a:buClr>
                <a:srgbClr val="000000"/>
              </a:buClr>
              <a:buSzPct val="100000"/>
              <a:buFont typeface="Calibri"/>
              <a:buChar char="–"/>
            </a:pPr>
            <a:r>
              <a:rPr lang="en-US" sz="2400">
                <a:latin typeface="Calibri"/>
                <a:ea typeface="Calibri"/>
                <a:cs typeface="Calibri"/>
                <a:sym typeface="Calibri"/>
              </a:rPr>
              <a:t>Direct Current</a:t>
            </a:r>
          </a:p>
          <a:p>
            <a:pPr marL="914400" lvl="1" indent="-381000" rtl="0">
              <a:spcBef>
                <a:spcPts val="0"/>
              </a:spcBef>
              <a:buClr>
                <a:srgbClr val="000000"/>
              </a:buClr>
              <a:buSzPct val="100000"/>
              <a:buFont typeface="Calibri"/>
              <a:buChar char="–"/>
            </a:pPr>
            <a:r>
              <a:rPr lang="en-US" sz="2400">
                <a:latin typeface="Calibri"/>
                <a:ea typeface="Calibri"/>
                <a:cs typeface="Calibri"/>
                <a:sym typeface="Calibri"/>
              </a:rPr>
              <a:t>Alternating Current</a:t>
            </a:r>
          </a:p>
          <a:p>
            <a:pPr marL="0" lvl="0" indent="0" rtl="0">
              <a:spcBef>
                <a:spcPts val="0"/>
              </a:spcBef>
              <a:buNone/>
            </a:pPr>
            <a:endParaRPr sz="2400">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a:solidFill>
                  <a:srgbClr val="000000"/>
                </a:solidFill>
                <a:latin typeface="Calibri"/>
                <a:ea typeface="Calibri"/>
                <a:cs typeface="Calibri"/>
                <a:sym typeface="Calibri"/>
              </a:rPr>
              <a:t>Polarization</a:t>
            </a:r>
          </a:p>
        </p:txBody>
      </p:sp>
      <p:sp>
        <p:nvSpPr>
          <p:cNvPr id="81" name="Shape 81"/>
          <p:cNvSpPr txBox="1">
            <a:spLocks noGrp="1"/>
          </p:cNvSpPr>
          <p:nvPr>
            <p:ph type="body" idx="1"/>
          </p:nvPr>
        </p:nvSpPr>
        <p:spPr>
          <a:xfrm>
            <a:off x="553800" y="1519700"/>
            <a:ext cx="8229600" cy="4526100"/>
          </a:xfrm>
          <a:prstGeom prst="rect">
            <a:avLst/>
          </a:prstGeom>
          <a:noFill/>
          <a:ln>
            <a:noFill/>
          </a:ln>
        </p:spPr>
        <p:txBody>
          <a:bodyPr lIns="91425" tIns="45700" rIns="91425" bIns="45700" anchor="t" anchorCtr="0">
            <a:noAutofit/>
          </a:bodyPr>
          <a:lstStyle/>
          <a:p>
            <a:pPr marL="342900" marR="0" lvl="0" indent="-330200" algn="l" rtl="0">
              <a:lnSpc>
                <a:spcPct val="100000"/>
              </a:lnSpc>
              <a:spcBef>
                <a:spcPts val="640"/>
              </a:spcBef>
              <a:spcAft>
                <a:spcPts val="0"/>
              </a:spcAft>
              <a:buClr>
                <a:srgbClr val="000000"/>
              </a:buClr>
              <a:buSzPct val="100000"/>
              <a:buFont typeface="Calibri"/>
              <a:buChar char="•"/>
            </a:pPr>
            <a:r>
              <a:rPr lang="en-US">
                <a:latin typeface="Calibri"/>
                <a:ea typeface="Calibri"/>
                <a:cs typeface="Calibri"/>
                <a:sym typeface="Calibri"/>
              </a:rPr>
              <a:t>Refers to the manner in which electromagnetic waves travels from the antenna</a:t>
            </a:r>
          </a:p>
          <a:p>
            <a:pPr marR="0" lvl="1" algn="l" rtl="0">
              <a:lnSpc>
                <a:spcPct val="100000"/>
              </a:lnSpc>
              <a:spcBef>
                <a:spcPts val="640"/>
              </a:spcBef>
              <a:spcAft>
                <a:spcPts val="0"/>
              </a:spcAft>
              <a:buClr>
                <a:schemeClr val="lt1"/>
              </a:buClr>
              <a:buSzPct val="80000"/>
              <a:buFont typeface="Calibri"/>
              <a:buChar char="–"/>
            </a:pPr>
            <a:r>
              <a:rPr lang="en-US">
                <a:latin typeface="Calibri"/>
                <a:ea typeface="Calibri"/>
                <a:cs typeface="Calibri"/>
                <a:sym typeface="Calibri"/>
              </a:rPr>
              <a:t>Horizontal</a:t>
            </a:r>
          </a:p>
          <a:p>
            <a:pPr marR="0" lvl="1" algn="l" rtl="0">
              <a:lnSpc>
                <a:spcPct val="100000"/>
              </a:lnSpc>
              <a:spcBef>
                <a:spcPts val="640"/>
              </a:spcBef>
              <a:spcAft>
                <a:spcPts val="0"/>
              </a:spcAft>
              <a:buClr>
                <a:schemeClr val="lt1"/>
              </a:buClr>
              <a:buSzPct val="80000"/>
              <a:buFont typeface="Calibri"/>
              <a:buChar char="–"/>
            </a:pPr>
            <a:r>
              <a:rPr lang="en-US">
                <a:latin typeface="Calibri"/>
                <a:ea typeface="Calibri"/>
                <a:cs typeface="Calibri"/>
                <a:sym typeface="Calibri"/>
              </a:rPr>
              <a:t>Vertical</a:t>
            </a:r>
          </a:p>
          <a:p>
            <a:pPr marR="0" lvl="1" algn="l" rtl="0">
              <a:lnSpc>
                <a:spcPct val="100000"/>
              </a:lnSpc>
              <a:spcBef>
                <a:spcPts val="640"/>
              </a:spcBef>
              <a:spcAft>
                <a:spcPts val="0"/>
              </a:spcAft>
              <a:buClr>
                <a:schemeClr val="lt1"/>
              </a:buClr>
              <a:buSzPct val="80000"/>
              <a:buFont typeface="Calibri"/>
              <a:buChar char="–"/>
            </a:pPr>
            <a:r>
              <a:rPr lang="en-US">
                <a:latin typeface="Calibri"/>
                <a:ea typeface="Calibri"/>
                <a:cs typeface="Calibri"/>
                <a:sym typeface="Calibri"/>
              </a:rPr>
              <a:t>Circular</a:t>
            </a:r>
          </a:p>
          <a:p>
            <a:pPr marL="0" lvl="0" indent="0" rtl="0">
              <a:spcBef>
                <a:spcPts val="0"/>
              </a:spcBef>
              <a:buNone/>
            </a:pPr>
            <a:endParaRPr sz="2400">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460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a:solidFill>
                  <a:srgbClr val="000000"/>
                </a:solidFill>
                <a:latin typeface="Calibri"/>
                <a:ea typeface="Calibri"/>
                <a:cs typeface="Calibri"/>
                <a:sym typeface="Calibri"/>
              </a:rPr>
              <a:t>Radio Frequency</a:t>
            </a:r>
          </a:p>
        </p:txBody>
      </p:sp>
      <p:sp>
        <p:nvSpPr>
          <p:cNvPr id="88" name="Shape 88"/>
          <p:cNvSpPr txBox="1">
            <a:spLocks noGrp="1"/>
          </p:cNvSpPr>
          <p:nvPr>
            <p:ph type="body" idx="1"/>
          </p:nvPr>
        </p:nvSpPr>
        <p:spPr>
          <a:xfrm>
            <a:off x="553800" y="1214900"/>
            <a:ext cx="8229600" cy="2213999"/>
          </a:xfrm>
          <a:prstGeom prst="rect">
            <a:avLst/>
          </a:prstGeom>
          <a:noFill/>
          <a:ln>
            <a:noFill/>
          </a:ln>
        </p:spPr>
        <p:txBody>
          <a:bodyPr lIns="91425" tIns="45700" rIns="91425" bIns="45700" anchor="t" anchorCtr="0">
            <a:noAutofit/>
          </a:bodyPr>
          <a:lstStyle/>
          <a:p>
            <a:pPr marL="342900" marR="0" lvl="0" indent="-330200" algn="l" rtl="0">
              <a:lnSpc>
                <a:spcPct val="100000"/>
              </a:lnSpc>
              <a:spcBef>
                <a:spcPts val="640"/>
              </a:spcBef>
              <a:spcAft>
                <a:spcPts val="0"/>
              </a:spcAft>
              <a:buClr>
                <a:srgbClr val="000000"/>
              </a:buClr>
              <a:buSzPct val="100000"/>
              <a:buFont typeface="Calibri"/>
              <a:buChar char="•"/>
            </a:pPr>
            <a:r>
              <a:rPr lang="en-US">
                <a:latin typeface="Calibri"/>
                <a:ea typeface="Calibri"/>
                <a:cs typeface="Calibri"/>
                <a:sym typeface="Calibri"/>
              </a:rPr>
              <a:t>Can best be described of as the number of times the polarity an alternating current voltages changes in one second. </a:t>
            </a:r>
          </a:p>
          <a:p>
            <a:pPr marR="0" lvl="1" algn="l" rtl="0">
              <a:lnSpc>
                <a:spcPct val="100000"/>
              </a:lnSpc>
              <a:spcBef>
                <a:spcPts val="640"/>
              </a:spcBef>
              <a:spcAft>
                <a:spcPts val="0"/>
              </a:spcAft>
              <a:buClr>
                <a:schemeClr val="lt1"/>
              </a:buClr>
              <a:buSzPct val="80000"/>
              <a:buFont typeface="Calibri"/>
              <a:buChar char="–"/>
            </a:pPr>
            <a:r>
              <a:rPr lang="en-US">
                <a:latin typeface="Calibri"/>
                <a:ea typeface="Calibri"/>
                <a:cs typeface="Calibri"/>
                <a:sym typeface="Calibri"/>
              </a:rPr>
              <a:t>Household electricity is 60 Hz</a:t>
            </a:r>
          </a:p>
        </p:txBody>
      </p:sp>
      <p:graphicFrame>
        <p:nvGraphicFramePr>
          <p:cNvPr id="89" name="Shape 89"/>
          <p:cNvGraphicFramePr/>
          <p:nvPr>
            <p:extLst>
              <p:ext uri="{D42A27DB-BD31-4B8C-83A1-F6EECF244321}">
                <p14:modId xmlns:p14="http://schemas.microsoft.com/office/powerpoint/2010/main" val="1721257106"/>
              </p:ext>
            </p:extLst>
          </p:nvPr>
        </p:nvGraphicFramePr>
        <p:xfrm>
          <a:off x="2283593" y="3299306"/>
          <a:ext cx="4618506" cy="3169679"/>
        </p:xfrm>
        <a:graphic>
          <a:graphicData uri="http://schemas.openxmlformats.org/drawingml/2006/table">
            <a:tbl>
              <a:tblPr>
                <a:noFill/>
                <a:tableStyleId>{2A85CA9E-FC41-4E3A-AF80-054EF3670DD7}</a:tableStyleId>
              </a:tblPr>
              <a:tblGrid>
                <a:gridCol w="2309253"/>
                <a:gridCol w="2309253"/>
              </a:tblGrid>
              <a:tr h="381000">
                <a:tc>
                  <a:txBody>
                    <a:bodyPr/>
                    <a:lstStyle/>
                    <a:p>
                      <a:pPr>
                        <a:spcBef>
                          <a:spcPts val="0"/>
                        </a:spcBef>
                        <a:buNone/>
                      </a:pPr>
                      <a:r>
                        <a:rPr lang="en-US"/>
                        <a:t>Frequency</a:t>
                      </a:r>
                    </a:p>
                  </a:txBody>
                  <a:tcPr marL="91425" marR="91425" marT="91425" marB="91425"/>
                </a:tc>
                <a:tc>
                  <a:txBody>
                    <a:bodyPr/>
                    <a:lstStyle/>
                    <a:p>
                      <a:pPr>
                        <a:spcBef>
                          <a:spcPts val="0"/>
                        </a:spcBef>
                        <a:buNone/>
                      </a:pPr>
                      <a:r>
                        <a:rPr lang="en-US"/>
                        <a:t>Frequency Range</a:t>
                      </a:r>
                    </a:p>
                  </a:txBody>
                  <a:tcPr marL="91425" marR="91425" marT="91425" marB="91425"/>
                </a:tc>
              </a:tr>
              <a:tr h="381000">
                <a:tc>
                  <a:txBody>
                    <a:bodyPr/>
                    <a:lstStyle/>
                    <a:p>
                      <a:pPr rtl="0">
                        <a:spcBef>
                          <a:spcPts val="0"/>
                        </a:spcBef>
                        <a:buNone/>
                      </a:pPr>
                      <a:r>
                        <a:rPr lang="en-US"/>
                        <a:t>Extremely Low Frequency</a:t>
                      </a:r>
                    </a:p>
                  </a:txBody>
                  <a:tcPr marL="91425" marR="91425" marT="91425" marB="91425"/>
                </a:tc>
                <a:tc>
                  <a:txBody>
                    <a:bodyPr/>
                    <a:lstStyle/>
                    <a:p>
                      <a:pPr rtl="0">
                        <a:spcBef>
                          <a:spcPts val="0"/>
                        </a:spcBef>
                        <a:buNone/>
                      </a:pPr>
                      <a:r>
                        <a:rPr lang="en-US"/>
                        <a:t>3 Khz - 30 Khz</a:t>
                      </a:r>
                    </a:p>
                  </a:txBody>
                  <a:tcPr marL="91425" marR="91425" marT="91425" marB="91425"/>
                </a:tc>
              </a:tr>
              <a:tr h="381000">
                <a:tc>
                  <a:txBody>
                    <a:bodyPr/>
                    <a:lstStyle/>
                    <a:p>
                      <a:pPr>
                        <a:spcBef>
                          <a:spcPts val="0"/>
                        </a:spcBef>
                        <a:buNone/>
                      </a:pPr>
                      <a:r>
                        <a:rPr lang="en-US"/>
                        <a:t>Very Low Frequency</a:t>
                      </a:r>
                    </a:p>
                  </a:txBody>
                  <a:tcPr marL="91425" marR="91425" marT="91425" marB="91425"/>
                </a:tc>
                <a:tc>
                  <a:txBody>
                    <a:bodyPr/>
                    <a:lstStyle/>
                    <a:p>
                      <a:pPr>
                        <a:spcBef>
                          <a:spcPts val="0"/>
                        </a:spcBef>
                        <a:buNone/>
                      </a:pPr>
                      <a:r>
                        <a:rPr lang="en-US"/>
                        <a:t>30 Khz - 300 Khz</a:t>
                      </a:r>
                    </a:p>
                  </a:txBody>
                  <a:tcPr marL="91425" marR="91425" marT="91425" marB="91425"/>
                </a:tc>
              </a:tr>
              <a:tr h="381000">
                <a:tc>
                  <a:txBody>
                    <a:bodyPr/>
                    <a:lstStyle/>
                    <a:p>
                      <a:pPr>
                        <a:spcBef>
                          <a:spcPts val="0"/>
                        </a:spcBef>
                        <a:buNone/>
                      </a:pPr>
                      <a:r>
                        <a:rPr lang="en-US" dirty="0"/>
                        <a:t>Low Frequency</a:t>
                      </a:r>
                    </a:p>
                  </a:txBody>
                  <a:tcPr marL="91425" marR="91425" marT="91425" marB="91425"/>
                </a:tc>
                <a:tc>
                  <a:txBody>
                    <a:bodyPr/>
                    <a:lstStyle/>
                    <a:p>
                      <a:pPr>
                        <a:spcBef>
                          <a:spcPts val="0"/>
                        </a:spcBef>
                        <a:buNone/>
                      </a:pPr>
                      <a:r>
                        <a:rPr lang="en-US"/>
                        <a:t>300 Khz - 3 Mhz</a:t>
                      </a:r>
                    </a:p>
                  </a:txBody>
                  <a:tcPr marL="91425" marR="91425" marT="91425" marB="91425"/>
                </a:tc>
              </a:tr>
              <a:tr h="381000">
                <a:tc>
                  <a:txBody>
                    <a:bodyPr/>
                    <a:lstStyle/>
                    <a:p>
                      <a:pPr>
                        <a:spcBef>
                          <a:spcPts val="0"/>
                        </a:spcBef>
                        <a:buNone/>
                      </a:pPr>
                      <a:r>
                        <a:rPr lang="en-US"/>
                        <a:t>High Frequence</a:t>
                      </a:r>
                    </a:p>
                  </a:txBody>
                  <a:tcPr marL="91425" marR="91425" marT="91425" marB="91425"/>
                </a:tc>
                <a:tc>
                  <a:txBody>
                    <a:bodyPr/>
                    <a:lstStyle/>
                    <a:p>
                      <a:pPr>
                        <a:spcBef>
                          <a:spcPts val="0"/>
                        </a:spcBef>
                        <a:buNone/>
                      </a:pPr>
                      <a:r>
                        <a:rPr lang="en-US"/>
                        <a:t>3 Mhz - 30 Mhz</a:t>
                      </a:r>
                    </a:p>
                  </a:txBody>
                  <a:tcPr marL="91425" marR="91425" marT="91425" marB="91425"/>
                </a:tc>
              </a:tr>
              <a:tr h="381000">
                <a:tc>
                  <a:txBody>
                    <a:bodyPr/>
                    <a:lstStyle/>
                    <a:p>
                      <a:pPr>
                        <a:spcBef>
                          <a:spcPts val="0"/>
                        </a:spcBef>
                        <a:buNone/>
                      </a:pPr>
                      <a:r>
                        <a:rPr lang="en-US"/>
                        <a:t>Very High Frequency</a:t>
                      </a:r>
                    </a:p>
                  </a:txBody>
                  <a:tcPr marL="91425" marR="91425" marT="91425" marB="91425"/>
                </a:tc>
                <a:tc>
                  <a:txBody>
                    <a:bodyPr/>
                    <a:lstStyle/>
                    <a:p>
                      <a:pPr>
                        <a:spcBef>
                          <a:spcPts val="0"/>
                        </a:spcBef>
                        <a:buNone/>
                      </a:pPr>
                      <a:r>
                        <a:rPr lang="en-US"/>
                        <a:t>30 Mhz - 300 Mhz</a:t>
                      </a:r>
                    </a:p>
                  </a:txBody>
                  <a:tcPr marL="91425" marR="91425" marT="91425" marB="91425"/>
                </a:tc>
              </a:tr>
              <a:tr h="381000">
                <a:tc>
                  <a:txBody>
                    <a:bodyPr/>
                    <a:lstStyle/>
                    <a:p>
                      <a:pPr>
                        <a:spcBef>
                          <a:spcPts val="0"/>
                        </a:spcBef>
                        <a:buNone/>
                      </a:pPr>
                      <a:r>
                        <a:rPr lang="en-US"/>
                        <a:t>Ultra High Frequency</a:t>
                      </a:r>
                    </a:p>
                  </a:txBody>
                  <a:tcPr marL="91425" marR="91425" marT="91425" marB="91425"/>
                </a:tc>
                <a:tc>
                  <a:txBody>
                    <a:bodyPr/>
                    <a:lstStyle/>
                    <a:p>
                      <a:pPr>
                        <a:spcBef>
                          <a:spcPts val="0"/>
                        </a:spcBef>
                        <a:buNone/>
                      </a:pPr>
                      <a:r>
                        <a:rPr lang="en-US"/>
                        <a:t>300 Mzh  - 3 Ghz</a:t>
                      </a:r>
                    </a:p>
                  </a:txBody>
                  <a:tcPr marL="91425" marR="91425" marT="91425" marB="91425"/>
                </a:tc>
              </a:tr>
              <a:tr h="381000">
                <a:tc>
                  <a:txBody>
                    <a:bodyPr/>
                    <a:lstStyle/>
                    <a:p>
                      <a:pPr>
                        <a:spcBef>
                          <a:spcPts val="0"/>
                        </a:spcBef>
                        <a:buNone/>
                      </a:pPr>
                      <a:r>
                        <a:rPr lang="en-US"/>
                        <a:t>Super High Frequency</a:t>
                      </a:r>
                    </a:p>
                  </a:txBody>
                  <a:tcPr marL="91425" marR="91425" marT="91425" marB="91425"/>
                </a:tc>
                <a:tc>
                  <a:txBody>
                    <a:bodyPr/>
                    <a:lstStyle/>
                    <a:p>
                      <a:pPr>
                        <a:spcBef>
                          <a:spcPts val="0"/>
                        </a:spcBef>
                        <a:buNone/>
                      </a:pPr>
                      <a:r>
                        <a:rPr lang="en-US" dirty="0"/>
                        <a:t>3 </a:t>
                      </a:r>
                      <a:r>
                        <a:rPr lang="en-US" dirty="0" err="1"/>
                        <a:t>Ghz</a:t>
                      </a:r>
                      <a:r>
                        <a:rPr lang="en-US" dirty="0"/>
                        <a:t> - 30 </a:t>
                      </a:r>
                      <a:r>
                        <a:rPr lang="en-US" dirty="0" err="1"/>
                        <a:t>Ghz</a:t>
                      </a:r>
                      <a:endParaRPr lang="en-US" dirty="0"/>
                    </a:p>
                  </a:txBody>
                  <a:tcPr marL="91425" marR="91425" marT="91425" marB="91425"/>
                </a:tc>
              </a:tr>
            </a:tbl>
          </a:graphicData>
        </a:graphic>
      </p:graphicFrame>
    </p:spTree>
  </p:cSld>
  <p:clrMapOvr>
    <a:masterClrMapping/>
  </p:clrMapOvr>
  <p:transition xmlns:p14="http://schemas.microsoft.com/office/powerpoint/2010/main" spd="slow">
    <p:cut/>
  </p:transition>
</p:sld>
</file>

<file path=ppt/theme/theme1.xml><?xml version="1.0" encoding="utf-8"?>
<a:theme xmlns:a="http://schemas.openxmlformats.org/drawingml/2006/main"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739</TotalTime>
  <Words>3090</Words>
  <Application>Microsoft Macintosh PowerPoint</Application>
  <PresentationFormat>On-screen Show (4:3)</PresentationFormat>
  <Paragraphs>382</Paragraphs>
  <Slides>45</Slides>
  <Notes>37</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light-gradient</vt:lpstr>
      <vt:lpstr>Radio Antenna Theory </vt:lpstr>
      <vt:lpstr>Learning Objectives </vt:lpstr>
      <vt:lpstr>Learning Objectives  (Cont’d)</vt:lpstr>
      <vt:lpstr>Antennas - Defined</vt:lpstr>
      <vt:lpstr>Antenna Systems</vt:lpstr>
      <vt:lpstr>Antenna System (Cont’d)</vt:lpstr>
      <vt:lpstr>How Antennas Work</vt:lpstr>
      <vt:lpstr>Polarization</vt:lpstr>
      <vt:lpstr>Radio Frequency</vt:lpstr>
      <vt:lpstr>Determining Antenna Lengths</vt:lpstr>
      <vt:lpstr>Determining Antenna Lengths (cont’d)</vt:lpstr>
      <vt:lpstr>Voltage Standing Wave Ratio (VSWR)</vt:lpstr>
      <vt:lpstr>Radiation of Electromagnetic Energy</vt:lpstr>
      <vt:lpstr>Current-Voltage Relationship</vt:lpstr>
      <vt:lpstr>Antenna Basic </vt:lpstr>
      <vt:lpstr>Common Units of Measure</vt:lpstr>
      <vt:lpstr>Power/Gain Measurements</vt:lpstr>
      <vt:lpstr>Power/Gain Measurements</vt:lpstr>
      <vt:lpstr>Decibles</vt:lpstr>
      <vt:lpstr>Antenna Characteristics</vt:lpstr>
      <vt:lpstr>Types of RF Antennas</vt:lpstr>
      <vt:lpstr>Real Antenna Systems</vt:lpstr>
      <vt:lpstr>Real Antenna Systems</vt:lpstr>
      <vt:lpstr>Directionality vs Wave Length</vt:lpstr>
      <vt:lpstr>Other Dipole Antannas</vt:lpstr>
      <vt:lpstr>Vertical Antennas</vt:lpstr>
      <vt:lpstr>Vertical Anteannas</vt:lpstr>
      <vt:lpstr>Loop Antennas</vt:lpstr>
      <vt:lpstr>Directional Beam Antennas</vt:lpstr>
      <vt:lpstr>Directional Beam Antennas (cont’d)</vt:lpstr>
      <vt:lpstr>Directional Beam Antennas (cont’d)</vt:lpstr>
      <vt:lpstr>Omni Directional WiFi Antennas</vt:lpstr>
      <vt:lpstr>Semi-Directional WiFi Antennas</vt:lpstr>
      <vt:lpstr>Highly Directional WiFi Antennas</vt:lpstr>
      <vt:lpstr>Principles of Radiation</vt:lpstr>
      <vt:lpstr>Polarization Requirements for Various Frequencies</vt:lpstr>
      <vt:lpstr>Propagation Characteristics</vt:lpstr>
      <vt:lpstr>Propagation Characteristics</vt:lpstr>
      <vt:lpstr>Propagation Characteristics</vt:lpstr>
      <vt:lpstr>Propagation Characteristics</vt:lpstr>
      <vt:lpstr>Principles of Radiation</vt:lpstr>
      <vt:lpstr>Principles of Radiation</vt:lpstr>
      <vt:lpstr>Polarization Requirements for Various Frequencies</vt:lpstr>
      <vt:lpstr>Common Units of Measure</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 Antenna Theory </dc:title>
  <cp:lastModifiedBy>John Fulmer</cp:lastModifiedBy>
  <cp:revision>12</cp:revision>
  <dcterms:modified xsi:type="dcterms:W3CDTF">2014-08-05T15:52:23Z</dcterms:modified>
</cp:coreProperties>
</file>